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4" r:id="rId3"/>
    <p:sldId id="271" r:id="rId4"/>
    <p:sldId id="273" r:id="rId5"/>
    <p:sldId id="257" r:id="rId6"/>
    <p:sldId id="267" r:id="rId7"/>
    <p:sldId id="258" r:id="rId8"/>
    <p:sldId id="259" r:id="rId9"/>
    <p:sldId id="260" r:id="rId10"/>
    <p:sldId id="268" r:id="rId11"/>
    <p:sldId id="269" r:id="rId12"/>
    <p:sldId id="261" r:id="rId13"/>
    <p:sldId id="262" r:id="rId14"/>
    <p:sldId id="265" r:id="rId15"/>
    <p:sldId id="263" r:id="rId16"/>
    <p:sldId id="568" r:id="rId17"/>
    <p:sldId id="266" r:id="rId18"/>
    <p:sldId id="5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26"/>
  </p:normalViewPr>
  <p:slideViewPr>
    <p:cSldViewPr snapToGrid="0">
      <p:cViewPr varScale="1">
        <p:scale>
          <a:sx n="107" d="100"/>
          <a:sy n="107"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9B4C5-9539-4193-872F-25806D841D43}"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289FE-5B16-4D92-8DCC-288F566DFA9C}" type="slidenum">
              <a:rPr lang="en-US" smtClean="0"/>
              <a:t>‹#›</a:t>
            </a:fld>
            <a:endParaRPr lang="en-US"/>
          </a:p>
        </p:txBody>
      </p:sp>
    </p:spTree>
    <p:extLst>
      <p:ext uri="{BB962C8B-B14F-4D97-AF65-F5344CB8AC3E}">
        <p14:creationId xmlns:p14="http://schemas.microsoft.com/office/powerpoint/2010/main" val="269906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0A8B2-B8D2-43E8-AA94-DC8672A1872E}" type="slidenum">
              <a:rPr lang="en-US" smtClean="0"/>
              <a:t>4</a:t>
            </a:fld>
            <a:endParaRPr lang="en-US"/>
          </a:p>
        </p:txBody>
      </p:sp>
    </p:spTree>
    <p:extLst>
      <p:ext uri="{BB962C8B-B14F-4D97-AF65-F5344CB8AC3E}">
        <p14:creationId xmlns:p14="http://schemas.microsoft.com/office/powerpoint/2010/main" val="52860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858032-725C-AA41-8B43-008C5AB00F6E}" type="slidenum">
              <a:rPr lang="en-US" smtClean="0"/>
              <a:t>16</a:t>
            </a:fld>
            <a:endParaRPr lang="en-US"/>
          </a:p>
        </p:txBody>
      </p:sp>
    </p:spTree>
    <p:extLst>
      <p:ext uri="{BB962C8B-B14F-4D97-AF65-F5344CB8AC3E}">
        <p14:creationId xmlns:p14="http://schemas.microsoft.com/office/powerpoint/2010/main" val="59290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0625-E59B-2799-0380-280138527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37E6D-86DF-80E5-5051-A7B4C82145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CA2CA7-05F2-FEA7-E12F-46B88E6903DB}"/>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5" name="Footer Placeholder 4">
            <a:extLst>
              <a:ext uri="{FF2B5EF4-FFF2-40B4-BE49-F238E27FC236}">
                <a16:creationId xmlns:a16="http://schemas.microsoft.com/office/drawing/2014/main" id="{B32A99DC-D664-C1DC-8FA1-37DBBB472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CEC31-5A7A-CD5F-79E4-1C2C1121A3AF}"/>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347216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72A4-B64C-EDEA-1059-2D03C5E2F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A2593-9D3E-407D-7A53-4240DBEE1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02FF-4450-DCAB-4DAC-8F7347FE1C2F}"/>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5" name="Footer Placeholder 4">
            <a:extLst>
              <a:ext uri="{FF2B5EF4-FFF2-40B4-BE49-F238E27FC236}">
                <a16:creationId xmlns:a16="http://schemas.microsoft.com/office/drawing/2014/main" id="{E4C752A6-9583-7DF7-D47C-08C48DB48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50599-BB66-34F4-F478-2B3064FF442B}"/>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215611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89AC1-AAEF-26D6-9443-336D3AC0A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9D921-E459-E30B-FE67-BFB7E397DA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4E485-C401-E214-1C31-671D93233EC8}"/>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5" name="Footer Placeholder 4">
            <a:extLst>
              <a:ext uri="{FF2B5EF4-FFF2-40B4-BE49-F238E27FC236}">
                <a16:creationId xmlns:a16="http://schemas.microsoft.com/office/drawing/2014/main" id="{CC8B2232-BA56-A916-D40C-FBCD99D59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4CD63-C5AF-30B1-6C7A-641975FB0D4F}"/>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188893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C8D8-A4A8-D409-EE53-D51286DF1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B0097-14B0-07E6-34C4-4A4F1B4EF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D3D6C-54B1-8E31-BCF8-856961B96A79}"/>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5" name="Footer Placeholder 4">
            <a:extLst>
              <a:ext uri="{FF2B5EF4-FFF2-40B4-BE49-F238E27FC236}">
                <a16:creationId xmlns:a16="http://schemas.microsoft.com/office/drawing/2014/main" id="{2EBE7F63-1387-35EA-B84B-7263FED3A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25D02-2CE3-C0C0-B9B5-7433836F0648}"/>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314382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1E1C-E6AD-6C99-149B-72C45AD682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624F30-50D2-8693-E217-2C18C211D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6B768-4A14-F673-5CE0-073BA0E11043}"/>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5" name="Footer Placeholder 4">
            <a:extLst>
              <a:ext uri="{FF2B5EF4-FFF2-40B4-BE49-F238E27FC236}">
                <a16:creationId xmlns:a16="http://schemas.microsoft.com/office/drawing/2014/main" id="{541F11A8-980B-525D-C850-E7F64D6E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0AE55-AE4D-9144-FA3D-9A552C0116E7}"/>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146401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9118-A4DF-91E8-9539-C832C71EA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0A518-E68C-0F67-0B67-ABC02AD16B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03FC4-EAEC-74D7-ADF1-C47DE48D9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748B1E-C56D-BBDD-C574-BB55EF8C3622}"/>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6" name="Footer Placeholder 5">
            <a:extLst>
              <a:ext uri="{FF2B5EF4-FFF2-40B4-BE49-F238E27FC236}">
                <a16:creationId xmlns:a16="http://schemas.microsoft.com/office/drawing/2014/main" id="{E820B824-8C74-036C-BC3D-9EBA495D1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58A0B-F477-2D6D-9D01-9D52907C9121}"/>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249890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A5D6-1D84-3460-9C95-E9665511CA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AD8DB-1982-2828-DEFE-9BB7B46EB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587AC-7654-11AD-2E72-4E01D23F09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832DB-2175-F054-DD47-F7A7EDE02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9C4CD-9764-E22C-A80B-F91AEDFDFA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80B14B-CAC1-376F-A245-2C3573F622F6}"/>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8" name="Footer Placeholder 7">
            <a:extLst>
              <a:ext uri="{FF2B5EF4-FFF2-40B4-BE49-F238E27FC236}">
                <a16:creationId xmlns:a16="http://schemas.microsoft.com/office/drawing/2014/main" id="{4970A6B5-6C92-ADE3-5B62-4D9338EEC6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625FE-ED65-8095-DD57-96A781CD5C1A}"/>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82895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0DC3-C25E-6A3C-D7FA-C63403983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3935A0-EE44-4CAD-AE23-46879166BF95}"/>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4" name="Footer Placeholder 3">
            <a:extLst>
              <a:ext uri="{FF2B5EF4-FFF2-40B4-BE49-F238E27FC236}">
                <a16:creationId xmlns:a16="http://schemas.microsoft.com/office/drawing/2014/main" id="{20F5979B-4394-2A20-61FA-870F37FCB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DB3552-0331-D4A8-C6BE-99522508EF0E}"/>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34532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1354F-5D8B-3F6A-3E5A-992EF788DE2D}"/>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3" name="Footer Placeholder 2">
            <a:extLst>
              <a:ext uri="{FF2B5EF4-FFF2-40B4-BE49-F238E27FC236}">
                <a16:creationId xmlns:a16="http://schemas.microsoft.com/office/drawing/2014/main" id="{F888CB1E-D184-F818-C331-EBC603A45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7E44F-6765-535A-49CD-E1BE60A702CD}"/>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7788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AA4D-BE02-C3EE-8EEE-F00C309C7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A7EB7-9F50-76F5-5C01-F08443CBDB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A856B-3FBB-E59A-1486-D96DCD239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C168F-BD11-EA40-D7A9-0CB95D4C9CF4}"/>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6" name="Footer Placeholder 5">
            <a:extLst>
              <a:ext uri="{FF2B5EF4-FFF2-40B4-BE49-F238E27FC236}">
                <a16:creationId xmlns:a16="http://schemas.microsoft.com/office/drawing/2014/main" id="{CACDC2B0-6564-3960-7D15-7EC05ECF6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02A70-A5E7-6926-3121-B83B087E9397}"/>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34870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DE54-C536-10FD-7CAC-A43B717A6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8DFFB1-60DF-541B-1B08-5F263E6C9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82C09-CF9A-CEDC-CB1E-776DB25AD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13F85-1118-84B7-8918-49A34E53908D}"/>
              </a:ext>
            </a:extLst>
          </p:cNvPr>
          <p:cNvSpPr>
            <a:spLocks noGrp="1"/>
          </p:cNvSpPr>
          <p:nvPr>
            <p:ph type="dt" sz="half" idx="10"/>
          </p:nvPr>
        </p:nvSpPr>
        <p:spPr/>
        <p:txBody>
          <a:bodyPr/>
          <a:lstStyle/>
          <a:p>
            <a:fld id="{16EAB630-2CD8-774E-B244-0B58DE5696DF}" type="datetimeFigureOut">
              <a:rPr lang="en-US" smtClean="0"/>
              <a:t>6/11/2023</a:t>
            </a:fld>
            <a:endParaRPr lang="en-US"/>
          </a:p>
        </p:txBody>
      </p:sp>
      <p:sp>
        <p:nvSpPr>
          <p:cNvPr id="6" name="Footer Placeholder 5">
            <a:extLst>
              <a:ext uri="{FF2B5EF4-FFF2-40B4-BE49-F238E27FC236}">
                <a16:creationId xmlns:a16="http://schemas.microsoft.com/office/drawing/2014/main" id="{0E44F992-C3B4-EBA3-9FBB-F107C435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7B47D-5ED6-2587-AA15-6354FBB0FEDA}"/>
              </a:ext>
            </a:extLst>
          </p:cNvPr>
          <p:cNvSpPr>
            <a:spLocks noGrp="1"/>
          </p:cNvSpPr>
          <p:nvPr>
            <p:ph type="sldNum" sz="quarter" idx="12"/>
          </p:nvPr>
        </p:nvSpPr>
        <p:spPr/>
        <p:txBody>
          <a:bodyPr/>
          <a:lstStyle/>
          <a:p>
            <a:fld id="{F45B77EB-20CD-9E40-8EFC-1173DD209568}" type="slidenum">
              <a:rPr lang="en-US" smtClean="0"/>
              <a:t>‹#›</a:t>
            </a:fld>
            <a:endParaRPr lang="en-US"/>
          </a:p>
        </p:txBody>
      </p:sp>
    </p:spTree>
    <p:extLst>
      <p:ext uri="{BB962C8B-B14F-4D97-AF65-F5344CB8AC3E}">
        <p14:creationId xmlns:p14="http://schemas.microsoft.com/office/powerpoint/2010/main" val="151797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0B253-F9A9-49DB-4BB5-F7CB06E1D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5122A-778E-D445-6364-F70773443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0A6EE-1AF9-0998-53BB-530788309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AB630-2CD8-774E-B244-0B58DE5696DF}" type="datetimeFigureOut">
              <a:rPr lang="en-US" smtClean="0"/>
              <a:t>6/11/2023</a:t>
            </a:fld>
            <a:endParaRPr lang="en-US"/>
          </a:p>
        </p:txBody>
      </p:sp>
      <p:sp>
        <p:nvSpPr>
          <p:cNvPr id="5" name="Footer Placeholder 4">
            <a:extLst>
              <a:ext uri="{FF2B5EF4-FFF2-40B4-BE49-F238E27FC236}">
                <a16:creationId xmlns:a16="http://schemas.microsoft.com/office/drawing/2014/main" id="{848627FC-3601-0BC2-1BA2-408352E9E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94521-E2BC-5AAE-75BD-05F00AA62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B77EB-20CD-9E40-8EFC-1173DD209568}" type="slidenum">
              <a:rPr lang="en-US" smtClean="0"/>
              <a:t>‹#›</a:t>
            </a:fld>
            <a:endParaRPr lang="en-US"/>
          </a:p>
        </p:txBody>
      </p:sp>
    </p:spTree>
    <p:extLst>
      <p:ext uri="{BB962C8B-B14F-4D97-AF65-F5344CB8AC3E}">
        <p14:creationId xmlns:p14="http://schemas.microsoft.com/office/powerpoint/2010/main" val="27940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www.icaie.com/"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40F248-7088-1DAD-3B17-872AC77B5E86}"/>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latin typeface="Garamond" panose="02020404030301010803" pitchFamily="18" charset="0"/>
              </a:rPr>
              <a:t>Emerging Transnational Organized Crime Threats in Latin America</a:t>
            </a:r>
          </a:p>
        </p:txBody>
      </p:sp>
      <p:sp>
        <p:nvSpPr>
          <p:cNvPr id="3" name="Subtitle 2">
            <a:extLst>
              <a:ext uri="{FF2B5EF4-FFF2-40B4-BE49-F238E27FC236}">
                <a16:creationId xmlns:a16="http://schemas.microsoft.com/office/drawing/2014/main" id="{98F6F9A2-D090-A9A8-F597-EEA6C57907CD}"/>
              </a:ext>
            </a:extLst>
          </p:cNvPr>
          <p:cNvSpPr>
            <a:spLocks noGrp="1"/>
          </p:cNvSpPr>
          <p:nvPr>
            <p:ph type="subTitle" idx="1"/>
          </p:nvPr>
        </p:nvSpPr>
        <p:spPr>
          <a:xfrm>
            <a:off x="455520" y="4398682"/>
            <a:ext cx="11236556" cy="1930400"/>
          </a:xfrm>
        </p:spPr>
        <p:txBody>
          <a:bodyPr anchor="ctr">
            <a:normAutofit/>
          </a:bodyPr>
          <a:lstStyle/>
          <a:p>
            <a:pPr algn="l"/>
            <a:r>
              <a:rPr lang="en-US" sz="1600" dirty="0">
                <a:latin typeface="Garamond" panose="02020404030301010803" pitchFamily="18" charset="0"/>
              </a:rPr>
              <a:t>Douglas Farah, IBI Consultants</a:t>
            </a:r>
          </a:p>
          <a:p>
            <a:pPr algn="l"/>
            <a:r>
              <a:rPr lang="en-US" sz="1600" dirty="0">
                <a:latin typeface="Garamond" panose="02020404030301010803" pitchFamily="18" charset="0"/>
              </a:rPr>
              <a:t>Senior ICAIE Adviser</a:t>
            </a:r>
          </a:p>
          <a:p>
            <a:pPr algn="l"/>
            <a:endParaRPr lang="en-US" sz="1600" dirty="0">
              <a:latin typeface="Garamond" panose="02020404030301010803" pitchFamily="18" charset="0"/>
            </a:endParaRPr>
          </a:p>
          <a:p>
            <a:pPr algn="l"/>
            <a:endParaRPr lang="en-US" sz="1800" dirty="0">
              <a:latin typeface="Garamond" panose="02020404030301010803" pitchFamily="18" charset="0"/>
            </a:endParaRPr>
          </a:p>
          <a:p>
            <a:r>
              <a:rPr lang="en-US" sz="1800" dirty="0">
                <a:latin typeface="Garamond" panose="02020404030301010803" pitchFamily="18" charset="0"/>
              </a:rPr>
              <a:t>USSOUTHCOM June 2023</a:t>
            </a:r>
          </a:p>
        </p:txBody>
      </p:sp>
      <p:pic>
        <p:nvPicPr>
          <p:cNvPr id="7" name="Picture 6">
            <a:extLst>
              <a:ext uri="{FF2B5EF4-FFF2-40B4-BE49-F238E27FC236}">
                <a16:creationId xmlns:a16="http://schemas.microsoft.com/office/drawing/2014/main" id="{E778E217-1CE5-A04F-564C-58FA3B7E0A42}"/>
              </a:ext>
            </a:extLst>
          </p:cNvPr>
          <p:cNvPicPr>
            <a:picLocks noChangeAspect="1"/>
          </p:cNvPicPr>
          <p:nvPr/>
        </p:nvPicPr>
        <p:blipFill>
          <a:blip r:embed="rId2"/>
          <a:stretch>
            <a:fillRect/>
          </a:stretch>
        </p:blipFill>
        <p:spPr>
          <a:xfrm>
            <a:off x="499924" y="5071860"/>
            <a:ext cx="2058201" cy="1000441"/>
          </a:xfrm>
          <a:prstGeom prst="rect">
            <a:avLst/>
          </a:prstGeom>
        </p:spPr>
      </p:pic>
      <p:sp>
        <p:nvSpPr>
          <p:cNvPr id="11" name="TextBox 10">
            <a:extLst>
              <a:ext uri="{FF2B5EF4-FFF2-40B4-BE49-F238E27FC236}">
                <a16:creationId xmlns:a16="http://schemas.microsoft.com/office/drawing/2014/main" id="{93ECCB49-E579-F115-A16B-5C3B3EAECC82}"/>
              </a:ext>
            </a:extLst>
          </p:cNvPr>
          <p:cNvSpPr txBox="1"/>
          <p:nvPr/>
        </p:nvSpPr>
        <p:spPr>
          <a:xfrm>
            <a:off x="7467148" y="4510700"/>
            <a:ext cx="4095993" cy="369332"/>
          </a:xfrm>
          <a:prstGeom prst="rect">
            <a:avLst/>
          </a:prstGeom>
          <a:noFill/>
        </p:spPr>
        <p:txBody>
          <a:bodyPr wrap="none" rtlCol="0">
            <a:spAutoFit/>
          </a:bodyPr>
          <a:lstStyle/>
          <a:p>
            <a:r>
              <a:rPr lang="en-US" dirty="0">
                <a:latin typeface="Garamond" panose="02020404030301010803" pitchFamily="18" charset="0"/>
              </a:rPr>
              <a:t>David M. Luna, ICAIE, Executive Director</a:t>
            </a:r>
          </a:p>
        </p:txBody>
      </p:sp>
      <p:pic>
        <p:nvPicPr>
          <p:cNvPr id="4" name="Picture 3">
            <a:extLst>
              <a:ext uri="{FF2B5EF4-FFF2-40B4-BE49-F238E27FC236}">
                <a16:creationId xmlns:a16="http://schemas.microsoft.com/office/drawing/2014/main" id="{1E12F01B-5A2B-9009-0012-A7A035BE4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481" y="4992050"/>
            <a:ext cx="3844106" cy="911069"/>
          </a:xfrm>
          <a:prstGeom prst="rect">
            <a:avLst/>
          </a:prstGeom>
        </p:spPr>
      </p:pic>
    </p:spTree>
    <p:extLst>
      <p:ext uri="{BB962C8B-B14F-4D97-AF65-F5344CB8AC3E}">
        <p14:creationId xmlns:p14="http://schemas.microsoft.com/office/powerpoint/2010/main" val="393110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71F2-9CBD-9142-9AC3-1D61F29A349B}"/>
              </a:ext>
            </a:extLst>
          </p:cNvPr>
          <p:cNvSpPr>
            <a:spLocks noGrp="1"/>
          </p:cNvSpPr>
          <p:nvPr>
            <p:ph type="title"/>
          </p:nvPr>
        </p:nvSpPr>
        <p:spPr>
          <a:xfrm>
            <a:off x="2099191" y="70372"/>
            <a:ext cx="7958331" cy="1077229"/>
          </a:xfrm>
        </p:spPr>
        <p:txBody>
          <a:bodyPr>
            <a:normAutofit/>
          </a:bodyPr>
          <a:lstStyle/>
          <a:p>
            <a:r>
              <a:rPr lang="en-US" sz="2900" dirty="0"/>
              <a:t>MS-13 EVOLUTION: Divergent Paths to Power</a:t>
            </a:r>
          </a:p>
        </p:txBody>
      </p:sp>
      <p:sp>
        <p:nvSpPr>
          <p:cNvPr id="3" name="Content Placeholder 2">
            <a:extLst>
              <a:ext uri="{FF2B5EF4-FFF2-40B4-BE49-F238E27FC236}">
                <a16:creationId xmlns:a16="http://schemas.microsoft.com/office/drawing/2014/main" id="{AEC7D040-6F83-0F47-98EC-8664E1296182}"/>
              </a:ext>
            </a:extLst>
          </p:cNvPr>
          <p:cNvSpPr>
            <a:spLocks noGrp="1"/>
          </p:cNvSpPr>
          <p:nvPr>
            <p:ph idx="1"/>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4B5BD0EC-5022-1445-BB32-45DAAF141A00}"/>
              </a:ext>
            </a:extLst>
          </p:cNvPr>
          <p:cNvPicPr>
            <a:picLocks noChangeAspect="1"/>
          </p:cNvPicPr>
          <p:nvPr/>
        </p:nvPicPr>
        <p:blipFill>
          <a:blip r:embed="rId2"/>
          <a:stretch>
            <a:fillRect/>
          </a:stretch>
        </p:blipFill>
        <p:spPr>
          <a:xfrm>
            <a:off x="838200" y="893379"/>
            <a:ext cx="10490278" cy="5894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374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1134B-123B-184F-96BE-A6E1950DD64B}"/>
              </a:ext>
            </a:extLst>
          </p:cNvPr>
          <p:cNvSpPr>
            <a:spLocks noGrp="1"/>
          </p:cNvSpPr>
          <p:nvPr>
            <p:ph idx="1"/>
          </p:nvPr>
        </p:nvSpPr>
        <p:spPr/>
        <p:txBody>
          <a:bodyPr/>
          <a:lstStyle/>
          <a:p>
            <a:endParaRPr lang="en-US"/>
          </a:p>
        </p:txBody>
      </p:sp>
      <p:pic>
        <p:nvPicPr>
          <p:cNvPr id="4" name="slide2" descr="Sheet 3">
            <a:extLst>
              <a:ext uri="{FF2B5EF4-FFF2-40B4-BE49-F238E27FC236}">
                <a16:creationId xmlns:a16="http://schemas.microsoft.com/office/drawing/2014/main" id="{92ADE9B8-5B24-4684-854F-494EC3685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258" b="14386"/>
          <a:stretch/>
        </p:blipFill>
        <p:spPr>
          <a:xfrm>
            <a:off x="612130" y="0"/>
            <a:ext cx="10767154" cy="6814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26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16655-D159-8906-30C4-7CC02880D7B3}"/>
              </a:ext>
            </a:extLst>
          </p:cNvPr>
          <p:cNvSpPr>
            <a:spLocks noGrp="1"/>
          </p:cNvSpPr>
          <p:nvPr>
            <p:ph type="title"/>
          </p:nvPr>
        </p:nvSpPr>
        <p:spPr>
          <a:xfrm>
            <a:off x="640080" y="325369"/>
            <a:ext cx="4368602" cy="1956841"/>
          </a:xfrm>
        </p:spPr>
        <p:txBody>
          <a:bodyPr anchor="b">
            <a:normAutofit/>
          </a:bodyPr>
          <a:lstStyle/>
          <a:p>
            <a:r>
              <a:rPr lang="en-US" sz="3800">
                <a:latin typeface="Garamond" panose="02020404030301010803" pitchFamily="18" charset="0"/>
              </a:rPr>
              <a:t>The Emergence of New Extra-Regional Criminal Structures</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80F06C-1976-A070-339A-7BC98C9584B7}"/>
              </a:ext>
            </a:extLst>
          </p:cNvPr>
          <p:cNvSpPr>
            <a:spLocks noGrp="1"/>
          </p:cNvSpPr>
          <p:nvPr>
            <p:ph idx="1"/>
          </p:nvPr>
        </p:nvSpPr>
        <p:spPr>
          <a:xfrm>
            <a:off x="640080" y="2872899"/>
            <a:ext cx="4243589" cy="3320668"/>
          </a:xfrm>
        </p:spPr>
        <p:txBody>
          <a:bodyPr>
            <a:normAutofit/>
          </a:bodyPr>
          <a:lstStyle/>
          <a:p>
            <a:r>
              <a:rPr lang="en-US" sz="900" dirty="0">
                <a:effectLst/>
                <a:latin typeface="Garamond" panose="02020404030301010803" pitchFamily="18" charset="0"/>
              </a:rPr>
              <a:t>Now, operating along side––and sometimes in competition with––the fragmenting and realigning regional structures, there is a growing presence of Eastern European, Chinese, Turkish, Italian and Balkan syndicates vying for space </a:t>
            </a:r>
          </a:p>
          <a:p>
            <a:r>
              <a:rPr lang="en-US" sz="900" dirty="0">
                <a:effectLst/>
                <a:latin typeface="Garamond" panose="02020404030301010803" pitchFamily="18" charset="0"/>
              </a:rPr>
              <a:t>One of the most notable cases involved the seizure of 20 tons of cocaine – the largest of its type ever – from the MSC </a:t>
            </a:r>
            <a:r>
              <a:rPr lang="en-US" sz="900" dirty="0" err="1">
                <a:effectLst/>
                <a:latin typeface="Garamond" panose="02020404030301010803" pitchFamily="18" charset="0"/>
              </a:rPr>
              <a:t>Gayane</a:t>
            </a:r>
            <a:r>
              <a:rPr lang="en-US" sz="900" dirty="0">
                <a:effectLst/>
                <a:latin typeface="Garamond" panose="02020404030301010803" pitchFamily="18" charset="0"/>
              </a:rPr>
              <a:t> cargo ship in the port of Philadelphia on June 17, 2019 with Albanian, Kosovar and Greek criminal groups are competing alongside Mexican cartels for power in Ecuador </a:t>
            </a:r>
          </a:p>
          <a:p>
            <a:r>
              <a:rPr lang="en-US" sz="900" dirty="0">
                <a:effectLst/>
                <a:latin typeface="Garamond" panose="02020404030301010803" pitchFamily="18" charset="0"/>
              </a:rPr>
              <a:t>Albanian and Kosovar nationals identified as criminal leaders in Ecuador and rising prison violence. The Ecuadoran media reports that at least six murders of Albanians since 2019. Some characteristics of these murders make them appear as uniquely Albanian acts. Ex: murders outside a person’s home</a:t>
            </a:r>
          </a:p>
          <a:p>
            <a:r>
              <a:rPr lang="en-US" sz="900" dirty="0">
                <a:effectLst/>
                <a:latin typeface="Garamond" panose="02020404030301010803" pitchFamily="18" charset="0"/>
              </a:rPr>
              <a:t>Turkish organized crime has been developing inroads into Venezuela since at least 2020. Tell-all videos from exiled Turkish crime boss </a:t>
            </a:r>
            <a:r>
              <a:rPr lang="en-US" sz="900" dirty="0" err="1">
                <a:effectLst/>
                <a:latin typeface="Garamond" panose="02020404030301010803" pitchFamily="18" charset="0"/>
              </a:rPr>
              <a:t>Sedat</a:t>
            </a:r>
            <a:r>
              <a:rPr lang="en-US" sz="900" dirty="0">
                <a:effectLst/>
                <a:latin typeface="Garamond" panose="02020404030301010803" pitchFamily="18" charset="0"/>
              </a:rPr>
              <a:t> </a:t>
            </a:r>
            <a:r>
              <a:rPr lang="en-US" sz="900" dirty="0" err="1">
                <a:effectLst/>
                <a:latin typeface="Garamond" panose="02020404030301010803" pitchFamily="18" charset="0"/>
              </a:rPr>
              <a:t>Peker</a:t>
            </a:r>
            <a:r>
              <a:rPr lang="en-US" sz="900" dirty="0">
                <a:effectLst/>
                <a:latin typeface="Garamond" panose="02020404030301010803" pitchFamily="18" charset="0"/>
              </a:rPr>
              <a:t> allege various criminal relationships between Turkish groups and senior Turkish government officials taking place in Venezuela</a:t>
            </a:r>
          </a:p>
          <a:p>
            <a:r>
              <a:rPr lang="en-US" sz="900" dirty="0">
                <a:effectLst/>
                <a:latin typeface="Garamond" panose="02020404030301010803" pitchFamily="18" charset="0"/>
              </a:rPr>
              <a:t>In November 2022, authorities arrested 49 people in Dubai, Spain, France, Belgium, and the Netherlands, all with alleged ties to the so-called 'Super Cartel’ whose operations routed through Panama</a:t>
            </a:r>
          </a:p>
          <a:p>
            <a:r>
              <a:rPr lang="en-US" sz="900" dirty="0">
                <a:latin typeface="Garamond" panose="02020404030301010803" pitchFamily="18" charset="0"/>
              </a:rPr>
              <a:t>Key fixer networks for gold, oil sales in UAE, Libya, Turkey to support ideologically agnostic regimes.</a:t>
            </a:r>
            <a:endParaRPr lang="en-US" sz="900" dirty="0">
              <a:effectLst/>
              <a:latin typeface="Garamond" panose="02020404030301010803" pitchFamily="18" charset="0"/>
            </a:endParaRPr>
          </a:p>
        </p:txBody>
      </p:sp>
      <p:pic>
        <p:nvPicPr>
          <p:cNvPr id="6" name="Picture 5">
            <a:extLst>
              <a:ext uri="{FF2B5EF4-FFF2-40B4-BE49-F238E27FC236}">
                <a16:creationId xmlns:a16="http://schemas.microsoft.com/office/drawing/2014/main" id="{33DE4B14-F252-3B93-1629-945E164F7564}"/>
              </a:ext>
            </a:extLst>
          </p:cNvPr>
          <p:cNvPicPr>
            <a:picLocks noChangeAspect="1"/>
          </p:cNvPicPr>
          <p:nvPr/>
        </p:nvPicPr>
        <p:blipFill>
          <a:blip r:embed="rId2"/>
          <a:stretch>
            <a:fillRect/>
          </a:stretch>
        </p:blipFill>
        <p:spPr>
          <a:xfrm>
            <a:off x="6669741" y="0"/>
            <a:ext cx="5522259" cy="6858000"/>
          </a:xfrm>
          <a:prstGeom prst="rect">
            <a:avLst/>
          </a:prstGeom>
        </p:spPr>
      </p:pic>
    </p:spTree>
    <p:extLst>
      <p:ext uri="{BB962C8B-B14F-4D97-AF65-F5344CB8AC3E}">
        <p14:creationId xmlns:p14="http://schemas.microsoft.com/office/powerpoint/2010/main" val="40063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77635-83C8-36D1-8599-92C13810839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aramond" panose="02020404030301010803" pitchFamily="18" charset="0"/>
              </a:rPr>
              <a:t>Ideologically Agnostic Criminalized States</a:t>
            </a:r>
          </a:p>
        </p:txBody>
      </p:sp>
      <p:sp>
        <p:nvSpPr>
          <p:cNvPr id="3" name="Content Placeholder 2">
            <a:extLst>
              <a:ext uri="{FF2B5EF4-FFF2-40B4-BE49-F238E27FC236}">
                <a16:creationId xmlns:a16="http://schemas.microsoft.com/office/drawing/2014/main" id="{4D1E2109-E318-E4A4-8AEE-9230660060A7}"/>
              </a:ext>
            </a:extLst>
          </p:cNvPr>
          <p:cNvSpPr>
            <a:spLocks noGrp="1"/>
          </p:cNvSpPr>
          <p:nvPr>
            <p:ph idx="1"/>
          </p:nvPr>
        </p:nvSpPr>
        <p:spPr>
          <a:xfrm>
            <a:off x="1371599" y="2318197"/>
            <a:ext cx="9724031" cy="3683358"/>
          </a:xfrm>
        </p:spPr>
        <p:txBody>
          <a:bodyPr anchor="ctr">
            <a:normAutofit lnSpcReduction="10000"/>
          </a:bodyPr>
          <a:lstStyle/>
          <a:p>
            <a:r>
              <a:rPr lang="en-US" sz="1900" dirty="0">
                <a:effectLst/>
                <a:latin typeface="Garamond" panose="02020404030301010803" pitchFamily="18" charset="0"/>
              </a:rPr>
              <a:t>The growing, ideologically agnostic criminalized authoritarian model has opened new possibilities for formerly antagonistic groups to undertake lucrative joint ventures. </a:t>
            </a:r>
          </a:p>
          <a:p>
            <a:r>
              <a:rPr lang="en-US" sz="1900" dirty="0">
                <a:effectLst/>
                <a:latin typeface="Garamond" panose="02020404030301010803" pitchFamily="18" charset="0"/>
              </a:rPr>
              <a:t>One-time ideological opponents are no longer considered enemies, but potential business partners who can provide or purchase specific criminal services and profit handsomely in the process </a:t>
            </a:r>
          </a:p>
          <a:p>
            <a:r>
              <a:rPr lang="en-US" sz="1900" dirty="0">
                <a:effectLst/>
                <a:latin typeface="Garamond" panose="02020404030301010803" pitchFamily="18" charset="0"/>
              </a:rPr>
              <a:t>Few states are wholly criminalized and most operate along a continuum. At one end are strong criminalized states, where the state acts as a partner of TCOs and/or use TCOs as an instrument of state policy. </a:t>
            </a:r>
          </a:p>
          <a:p>
            <a:r>
              <a:rPr lang="en-US" sz="1900" dirty="0">
                <a:effectLst/>
                <a:latin typeface="Garamond" panose="02020404030301010803" pitchFamily="18" charset="0"/>
              </a:rPr>
              <a:t>In addition to Venezuela, Nicaragua, Bolivia and Cuba of the Bolivarian bloc these include the countries of the Northern Triangle of Central America (El Salvador, Honduras, Guatemala); and possibly Paraguay </a:t>
            </a:r>
          </a:p>
          <a:p>
            <a:r>
              <a:rPr lang="en-US" sz="1900" dirty="0">
                <a:effectLst/>
                <a:latin typeface="Garamond" panose="02020404030301010803" pitchFamily="18" charset="0"/>
              </a:rPr>
              <a:t>Such systemic corruption, coupled with waning U.S. influence, has opened the door for hostile extra-regional actors such as Russia, China and Iran to gain significant footholds in the hemisphere </a:t>
            </a:r>
          </a:p>
          <a:p>
            <a:endParaRPr lang="en-US" sz="1900" dirty="0"/>
          </a:p>
        </p:txBody>
      </p:sp>
    </p:spTree>
    <p:extLst>
      <p:ext uri="{BB962C8B-B14F-4D97-AF65-F5344CB8AC3E}">
        <p14:creationId xmlns:p14="http://schemas.microsoft.com/office/powerpoint/2010/main" val="268119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4E086-9784-2B5F-5464-BBCE27B4474F}"/>
              </a:ext>
            </a:extLst>
          </p:cNvPr>
          <p:cNvSpPr>
            <a:spLocks noGrp="1"/>
          </p:cNvSpPr>
          <p:nvPr>
            <p:ph type="title"/>
          </p:nvPr>
        </p:nvSpPr>
        <p:spPr>
          <a:xfrm>
            <a:off x="514711" y="-12996"/>
            <a:ext cx="6897611" cy="902943"/>
          </a:xfrm>
        </p:spPr>
        <p:txBody>
          <a:bodyPr anchor="b">
            <a:normAutofit fontScale="90000"/>
          </a:bodyPr>
          <a:lstStyle/>
          <a:p>
            <a:r>
              <a:rPr lang="en-US" sz="3200" dirty="0">
                <a:latin typeface="Garamond" panose="02020404030301010803" pitchFamily="18" charset="0"/>
              </a:rPr>
              <a:t>Convergence Case Study: Argentina’s Opaque PRC Lithium Extraction</a:t>
            </a:r>
          </a:p>
        </p:txBody>
      </p:sp>
      <p:sp>
        <p:nvSpPr>
          <p:cNvPr id="3" name="Content Placeholder 2">
            <a:extLst>
              <a:ext uri="{FF2B5EF4-FFF2-40B4-BE49-F238E27FC236}">
                <a16:creationId xmlns:a16="http://schemas.microsoft.com/office/drawing/2014/main" id="{3B74C231-92E5-908E-6CFF-0199E6CA13C1}"/>
              </a:ext>
            </a:extLst>
          </p:cNvPr>
          <p:cNvSpPr>
            <a:spLocks noGrp="1"/>
          </p:cNvSpPr>
          <p:nvPr>
            <p:ph idx="1"/>
          </p:nvPr>
        </p:nvSpPr>
        <p:spPr>
          <a:xfrm>
            <a:off x="459182" y="1051034"/>
            <a:ext cx="6605006" cy="5337805"/>
          </a:xfrm>
        </p:spPr>
        <p:txBody>
          <a:bodyPr>
            <a:normAutofit/>
          </a:bodyPr>
          <a:lstStyle/>
          <a:p>
            <a:r>
              <a:rPr lang="en-US" sz="1400" dirty="0">
                <a:effectLst/>
                <a:latin typeface="Garamond" panose="02020404030301010803" pitchFamily="18" charset="0"/>
              </a:rPr>
              <a:t>While China has made inroads in most countries in the hemisphere, no country shows this dramatic historical reversal in alliances in Great Power strategic competition than Argentina :</a:t>
            </a:r>
          </a:p>
          <a:p>
            <a:pPr lvl="1"/>
            <a:r>
              <a:rPr lang="en-US" sz="1200" dirty="0">
                <a:latin typeface="Garamond" panose="02020404030301010803" pitchFamily="18" charset="0"/>
              </a:rPr>
              <a:t>Deep Space Station</a:t>
            </a:r>
          </a:p>
          <a:p>
            <a:pPr lvl="1"/>
            <a:r>
              <a:rPr lang="en-US" sz="1200" dirty="0">
                <a:latin typeface="Garamond" panose="02020404030301010803" pitchFamily="18" charset="0"/>
              </a:rPr>
              <a:t>Ushuaia Port (Antarctic)</a:t>
            </a:r>
          </a:p>
          <a:p>
            <a:pPr lvl="1"/>
            <a:r>
              <a:rPr lang="en-US" sz="1200" dirty="0">
                <a:latin typeface="Garamond" panose="02020404030301010803" pitchFamily="18" charset="0"/>
              </a:rPr>
              <a:t>Nuclear projects</a:t>
            </a:r>
          </a:p>
          <a:p>
            <a:pPr lvl="1"/>
            <a:r>
              <a:rPr lang="en-US" sz="1200" dirty="0">
                <a:latin typeface="Garamond" panose="02020404030301010803" pitchFamily="18" charset="0"/>
              </a:rPr>
              <a:t>Weapon sales</a:t>
            </a:r>
            <a:endParaRPr lang="en-US" sz="1000" dirty="0">
              <a:latin typeface="Garamond" panose="02020404030301010803" pitchFamily="18" charset="0"/>
            </a:endParaRPr>
          </a:p>
          <a:p>
            <a:r>
              <a:rPr lang="en-US" sz="1400" dirty="0">
                <a:effectLst/>
                <a:latin typeface="Garamond" panose="02020404030301010803" pitchFamily="18" charset="0"/>
              </a:rPr>
              <a:t>Argentina, along with Bolivia and Chile, form the lithium triangle with an estimated 55 percent of the world’s reserves. Of the three countries, </a:t>
            </a:r>
          </a:p>
          <a:p>
            <a:r>
              <a:rPr lang="en-US" sz="1400" dirty="0">
                <a:latin typeface="Garamond" panose="02020404030301010803" pitchFamily="18" charset="0"/>
              </a:rPr>
              <a:t>Almost all lithium deposits are under the control of feudal, criminalized, autonomous provincial governors with ties to PRC: part of the Kirchner machine, not National government</a:t>
            </a:r>
          </a:p>
          <a:p>
            <a:r>
              <a:rPr lang="en-US" sz="1400" dirty="0">
                <a:effectLst/>
                <a:latin typeface="Garamond" panose="02020404030301010803" pitchFamily="18" charset="0"/>
              </a:rPr>
              <a:t>Near-total autonomy at the local level provides China with opportunities to arrange deals with no accountability, no transparency, no environmental impact remediation, and no way to monitor if the traditional corruption practices are in play</a:t>
            </a:r>
          </a:p>
          <a:p>
            <a:r>
              <a:rPr lang="en-US" sz="1400" dirty="0">
                <a:latin typeface="Garamond" panose="02020404030301010803" pitchFamily="18" charset="0"/>
              </a:rPr>
              <a:t>Located in increasingly important cocaine highway from Peru/Bolivia that enforces regional criminal structures</a:t>
            </a:r>
          </a:p>
          <a:p>
            <a:r>
              <a:rPr lang="en-US" sz="1400" dirty="0">
                <a:effectLst/>
                <a:latin typeface="Garamond" panose="02020404030301010803" pitchFamily="18" charset="0"/>
              </a:rPr>
              <a:t>The value of Argentina’s lithium exports jumped from $206 million in 2021 to $696 million in 2022</a:t>
            </a:r>
            <a:r>
              <a:rPr lang="en-US" sz="1400" dirty="0">
                <a:latin typeface="Garamond" panose="02020404030301010803" pitchFamily="18" charset="0"/>
              </a:rPr>
              <a:t> and </a:t>
            </a:r>
            <a:r>
              <a:rPr lang="en-US" sz="1400" dirty="0">
                <a:effectLst/>
                <a:latin typeface="Garamond" panose="02020404030301010803" pitchFamily="18" charset="0"/>
              </a:rPr>
              <a:t>expected to at least triple in the next five years, making it one of the country’s fastest growing economic sectors</a:t>
            </a:r>
            <a:r>
              <a:rPr lang="en-US" sz="1400" dirty="0">
                <a:latin typeface="Garamond" panose="02020404030301010803" pitchFamily="18" charset="0"/>
              </a:rPr>
              <a:t> </a:t>
            </a:r>
            <a:r>
              <a:rPr lang="en-US" sz="1400" dirty="0">
                <a:effectLst/>
                <a:latin typeface="Garamond" panose="02020404030301010803" pitchFamily="18" charset="0"/>
              </a:rPr>
              <a:t>and one where tight control over the extraction becomes ever more valuable.</a:t>
            </a:r>
          </a:p>
          <a:p>
            <a:r>
              <a:rPr lang="en-US" sz="1400" dirty="0">
                <a:latin typeface="Garamond" panose="02020404030301010803" pitchFamily="18" charset="0"/>
              </a:rPr>
              <a:t>PRC has clear advantage in very uneven playing field for vital strategic mineral</a:t>
            </a:r>
            <a:endParaRPr lang="en-US" sz="1400" dirty="0">
              <a:effectLst/>
              <a:latin typeface="Garamond" panose="02020404030301010803" pitchFamily="18" charset="0"/>
            </a:endParaRPr>
          </a:p>
        </p:txBody>
      </p:sp>
      <p:pic>
        <p:nvPicPr>
          <p:cNvPr id="5" name="Picture 4" descr="A picture containing text, map, screenshot, atlas&#10;&#10;Description automatically generated">
            <a:extLst>
              <a:ext uri="{FF2B5EF4-FFF2-40B4-BE49-F238E27FC236}">
                <a16:creationId xmlns:a16="http://schemas.microsoft.com/office/drawing/2014/main" id="{A223B42E-A581-D3E8-7BF4-AEC676108547}"/>
              </a:ext>
            </a:extLst>
          </p:cNvPr>
          <p:cNvPicPr>
            <a:picLocks noChangeAspect="1"/>
          </p:cNvPicPr>
          <p:nvPr/>
        </p:nvPicPr>
        <p:blipFill>
          <a:blip r:embed="rId2"/>
          <a:stretch>
            <a:fillRect/>
          </a:stretch>
        </p:blipFill>
        <p:spPr>
          <a:xfrm>
            <a:off x="7745506" y="889947"/>
            <a:ext cx="3765176" cy="4970529"/>
          </a:xfrm>
          <a:prstGeom prst="rect">
            <a:avLst/>
          </a:prstGeom>
        </p:spPr>
      </p:pic>
      <p:sp>
        <p:nvSpPr>
          <p:cNvPr id="27" name="Rectangle 2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48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4E086-9784-2B5F-5464-BBCE27B4474F}"/>
              </a:ext>
            </a:extLst>
          </p:cNvPr>
          <p:cNvSpPr>
            <a:spLocks noGrp="1"/>
          </p:cNvSpPr>
          <p:nvPr>
            <p:ph type="title"/>
          </p:nvPr>
        </p:nvSpPr>
        <p:spPr>
          <a:xfrm>
            <a:off x="6564019" y="554009"/>
            <a:ext cx="4789763" cy="1662878"/>
          </a:xfrm>
        </p:spPr>
        <p:txBody>
          <a:bodyPr>
            <a:normAutofit/>
          </a:bodyPr>
          <a:lstStyle/>
          <a:p>
            <a:r>
              <a:rPr lang="en-US" sz="3700" dirty="0">
                <a:latin typeface="Garamond" panose="02020404030301010803" pitchFamily="18" charset="0"/>
              </a:rPr>
              <a:t>Case Study: Santiago del Estero, House of Mirrors </a:t>
            </a:r>
          </a:p>
        </p:txBody>
      </p:sp>
      <p:pic>
        <p:nvPicPr>
          <p:cNvPr id="8" name="Picture 7" descr="A statue of a person with his hands in his pockets&#10;&#10;Description automatically generated">
            <a:extLst>
              <a:ext uri="{FF2B5EF4-FFF2-40B4-BE49-F238E27FC236}">
                <a16:creationId xmlns:a16="http://schemas.microsoft.com/office/drawing/2014/main" id="{225F8EEC-5758-6DCB-D57E-9936F64FA6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9" r="-3" b="956"/>
          <a:stretch/>
        </p:blipFill>
        <p:spPr>
          <a:xfrm>
            <a:off x="20" y="10"/>
            <a:ext cx="3003103" cy="3912881"/>
          </a:xfrm>
          <a:prstGeom prst="rect">
            <a:avLst/>
          </a:prstGeom>
        </p:spPr>
      </p:pic>
      <p:pic>
        <p:nvPicPr>
          <p:cNvPr id="6" name="Picture 5" descr="A picture containing outdoor, sky, ground, grass&#10;&#10;Description automatically generated">
            <a:extLst>
              <a:ext uri="{FF2B5EF4-FFF2-40B4-BE49-F238E27FC236}">
                <a16:creationId xmlns:a16="http://schemas.microsoft.com/office/drawing/2014/main" id="{3065B602-BFE6-E7FB-7B0C-A0A5BEFA7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97" r="417" b="1"/>
          <a:stretch/>
        </p:blipFill>
        <p:spPr>
          <a:xfrm>
            <a:off x="3180257" y="10"/>
            <a:ext cx="3016307" cy="2223328"/>
          </a:xfrm>
          <a:prstGeom prst="rect">
            <a:avLst/>
          </a:prstGeom>
        </p:spPr>
      </p:pic>
      <p:pic>
        <p:nvPicPr>
          <p:cNvPr id="7" name="Picture 6" descr="A picture containing building, stadium, outdoor&#10;&#10;Description automatically generated">
            <a:extLst>
              <a:ext uri="{FF2B5EF4-FFF2-40B4-BE49-F238E27FC236}">
                <a16:creationId xmlns:a16="http://schemas.microsoft.com/office/drawing/2014/main" id="{7B1EF15D-02EE-78EF-8D24-14DEDB6339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08" r="12044" b="2"/>
          <a:stretch/>
        </p:blipFill>
        <p:spPr>
          <a:xfrm>
            <a:off x="3180256" y="2395057"/>
            <a:ext cx="3016307" cy="2055326"/>
          </a:xfrm>
          <a:prstGeom prst="rect">
            <a:avLst/>
          </a:prstGeom>
        </p:spPr>
      </p:pic>
      <p:pic>
        <p:nvPicPr>
          <p:cNvPr id="5" name="Picture 4" descr="A picture containing text, sky, outdoor, road&#10;&#10;Description automatically generated">
            <a:extLst>
              <a:ext uri="{FF2B5EF4-FFF2-40B4-BE49-F238E27FC236}">
                <a16:creationId xmlns:a16="http://schemas.microsoft.com/office/drawing/2014/main" id="{5BC0699A-2625-18DE-EB72-F4426968DB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962" b="5"/>
          <a:stretch/>
        </p:blipFill>
        <p:spPr>
          <a:xfrm>
            <a:off x="3180257" y="4629236"/>
            <a:ext cx="3016307" cy="2228765"/>
          </a:xfrm>
          <a:prstGeom prst="rect">
            <a:avLst/>
          </a:prstGeom>
        </p:spPr>
      </p:pic>
      <p:sp>
        <p:nvSpPr>
          <p:cNvPr id="3" name="Content Placeholder 2">
            <a:extLst>
              <a:ext uri="{FF2B5EF4-FFF2-40B4-BE49-F238E27FC236}">
                <a16:creationId xmlns:a16="http://schemas.microsoft.com/office/drawing/2014/main" id="{3B74C231-92E5-908E-6CFF-0199E6CA13C1}"/>
              </a:ext>
            </a:extLst>
          </p:cNvPr>
          <p:cNvSpPr>
            <a:spLocks noGrp="1"/>
          </p:cNvSpPr>
          <p:nvPr>
            <p:ph idx="1"/>
          </p:nvPr>
        </p:nvSpPr>
        <p:spPr>
          <a:xfrm>
            <a:off x="6564019" y="2412009"/>
            <a:ext cx="4789763" cy="3713895"/>
          </a:xfrm>
        </p:spPr>
        <p:txBody>
          <a:bodyPr>
            <a:normAutofit/>
          </a:bodyPr>
          <a:lstStyle/>
          <a:p>
            <a:r>
              <a:rPr lang="en-US" sz="1300" dirty="0">
                <a:latin typeface="Garamond" panose="02020404030301010803" pitchFamily="18" charset="0"/>
              </a:rPr>
              <a:t>Governor Gerardo Zamora and wife Claudia Ledesma in power since 2005</a:t>
            </a:r>
          </a:p>
          <a:p>
            <a:r>
              <a:rPr lang="en-US" sz="1300" dirty="0">
                <a:latin typeface="Garamond" panose="02020404030301010803" pitchFamily="18" charset="0"/>
              </a:rPr>
              <a:t>Key Kirchner ally and vote deliverer and close ties to PRC</a:t>
            </a:r>
          </a:p>
          <a:p>
            <a:r>
              <a:rPr lang="en-US" sz="1300" dirty="0">
                <a:latin typeface="Garamond" panose="02020404030301010803" pitchFamily="18" charset="0"/>
              </a:rPr>
              <a:t>Province sits on Rte. 34, primary cocaine highway from Peru/Bolivia to Atlantic ports – possible source of inexplicable revenues</a:t>
            </a:r>
          </a:p>
          <a:p>
            <a:r>
              <a:rPr lang="en-US" sz="1300" dirty="0">
                <a:latin typeface="Garamond" panose="02020404030301010803" pitchFamily="18" charset="0"/>
              </a:rPr>
              <a:t>History of economically irrational, multi billion-dollar mega projects in poorest province with little revenue and deep corruption (airport with no flights, mega stadium with no games, auto racing course with no races etc.)</a:t>
            </a:r>
          </a:p>
          <a:p>
            <a:r>
              <a:rPr lang="en-US" sz="1300" dirty="0">
                <a:latin typeface="Garamond" panose="02020404030301010803" pitchFamily="18" charset="0"/>
              </a:rPr>
              <a:t>Private intelligence equipment, private police, private justice</a:t>
            </a:r>
          </a:p>
          <a:p>
            <a:r>
              <a:rPr lang="en-US" sz="1300" dirty="0">
                <a:latin typeface="Garamond" panose="02020404030301010803" pitchFamily="18" charset="0"/>
              </a:rPr>
              <a:t>Opaque and irrational deal with PRC to manufacture ion lithium batteries despite lack of infrastructure to fulfill promise</a:t>
            </a:r>
          </a:p>
          <a:p>
            <a:r>
              <a:rPr lang="en-US" sz="1300" dirty="0">
                <a:latin typeface="Garamond" panose="02020404030301010803" pitchFamily="18" charset="0"/>
              </a:rPr>
              <a:t>”Consortium for Cooperation for the Manufacture of Ion Lithium Cells and Batteries” formed with three Chinese companies and no bidding process</a:t>
            </a:r>
          </a:p>
          <a:p>
            <a:endParaRPr lang="en-US" sz="1300" dirty="0">
              <a:effectLst/>
              <a:latin typeface="Garamond" panose="02020404030301010803" pitchFamily="18" charset="0"/>
            </a:endParaRPr>
          </a:p>
          <a:p>
            <a:endParaRPr lang="en-US" sz="1300" dirty="0">
              <a:effectLst/>
              <a:latin typeface="Garamond" panose="02020404030301010803" pitchFamily="18" charset="0"/>
            </a:endParaRPr>
          </a:p>
          <a:p>
            <a:endParaRPr lang="en-US" sz="1300" dirty="0"/>
          </a:p>
          <a:p>
            <a:endParaRPr lang="en-US" sz="1300" b="1" dirty="0"/>
          </a:p>
        </p:txBody>
      </p:sp>
    </p:spTree>
    <p:extLst>
      <p:ext uri="{BB962C8B-B14F-4D97-AF65-F5344CB8AC3E}">
        <p14:creationId xmlns:p14="http://schemas.microsoft.com/office/powerpoint/2010/main" val="311695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F2ADE4-6DDE-4B9C-9020-65F06E7FA8E0}"/>
              </a:ext>
            </a:extLst>
          </p:cNvPr>
          <p:cNvSpPr/>
          <p:nvPr/>
        </p:nvSpPr>
        <p:spPr>
          <a:xfrm>
            <a:off x="-36786" y="0"/>
            <a:ext cx="12265572" cy="12233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DDC"/>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7D0660B-0136-4BF1-B10D-7D1E59F797AF}"/>
              </a:ext>
            </a:extLst>
          </p:cNvPr>
          <p:cNvSpPr/>
          <p:nvPr/>
        </p:nvSpPr>
        <p:spPr>
          <a:xfrm>
            <a:off x="882457" y="256366"/>
            <a:ext cx="11452697" cy="646331"/>
          </a:xfrm>
          <a:prstGeom prst="rect">
            <a:avLst/>
          </a:prstGeom>
        </p:spPr>
        <p:txBody>
          <a:bodyPr wrap="square">
            <a:spAutoFit/>
          </a:bodyPr>
          <a:lstStyle/>
          <a:p>
            <a:pPr marL="12700" marR="0" lvl="0" indent="0" algn="l" defTabSz="914400" rtl="0" eaLnBrk="1" fontAlgn="auto" latinLnBrk="0" hangingPunct="1">
              <a:lnSpc>
                <a:spcPct val="100000"/>
              </a:lnSpc>
              <a:spcBef>
                <a:spcPts val="1375"/>
              </a:spcBef>
              <a:spcAft>
                <a:spcPts val="0"/>
              </a:spcAft>
              <a:buClrTx/>
              <a:buSzTx/>
              <a:buFontTx/>
              <a:buNone/>
              <a:tabLst/>
              <a:defRPr/>
            </a:pPr>
            <a:r>
              <a:rPr lang="en-US" sz="3600" b="1" dirty="0">
                <a:solidFill>
                  <a:prstClr val="white"/>
                </a:solidFill>
                <a:latin typeface="Roboto" panose="02000000000000000000" pitchFamily="2" charset="0"/>
                <a:ea typeface="Roboto" panose="02000000000000000000" pitchFamily="2" charset="0"/>
                <a:cs typeface="Roboto" panose="02000000000000000000" pitchFamily="2" charset="0"/>
              </a:rPr>
              <a:t>Hubs of Illicit Trade Project</a:t>
            </a:r>
          </a:p>
        </p:txBody>
      </p:sp>
      <p:sp>
        <p:nvSpPr>
          <p:cNvPr id="3" name="TextBox 2">
            <a:extLst>
              <a:ext uri="{FF2B5EF4-FFF2-40B4-BE49-F238E27FC236}">
                <a16:creationId xmlns:a16="http://schemas.microsoft.com/office/drawing/2014/main" id="{98DA5170-56AF-487F-5F2A-67E71C5BCA81}"/>
              </a:ext>
            </a:extLst>
          </p:cNvPr>
          <p:cNvSpPr txBox="1"/>
          <p:nvPr/>
        </p:nvSpPr>
        <p:spPr>
          <a:xfrm>
            <a:off x="71336" y="1524000"/>
            <a:ext cx="8071768" cy="4801314"/>
          </a:xfrm>
          <a:prstGeom prst="rect">
            <a:avLst/>
          </a:prstGeom>
          <a:noFill/>
        </p:spPr>
        <p:txBody>
          <a:bodyPr wrap="square">
            <a:spAutoFit/>
          </a:bodyPr>
          <a:lstStyle/>
          <a:p>
            <a:pPr marL="285750" indent="-285750">
              <a:buFont typeface="Wingdings" panose="05000000000000000000" pitchFamily="2" charset="2"/>
              <a:buChar char="Ø"/>
            </a:pPr>
            <a:r>
              <a:rPr lang="en-US" b="1" i="1" dirty="0">
                <a:solidFill>
                  <a:srgbClr val="002060"/>
                </a:solidFill>
              </a:rPr>
              <a:t>The Hubs of Illicit Trades project </a:t>
            </a:r>
            <a:r>
              <a:rPr lang="en-US" dirty="0">
                <a:solidFill>
                  <a:srgbClr val="002060"/>
                </a:solidFill>
              </a:rPr>
              <a:t>is a strategic evidence-based research initiative that was launched in June 2022 by the Anti-Illicit Trade Institute (AITI) and the Terrorism, Transnational Crime and Corruption Center (</a:t>
            </a:r>
            <a:r>
              <a:rPr lang="en-US" dirty="0" err="1">
                <a:solidFill>
                  <a:srgbClr val="002060"/>
                </a:solidFill>
              </a:rPr>
              <a:t>TraCCC</a:t>
            </a:r>
            <a:r>
              <a:rPr lang="en-US" dirty="0">
                <a:solidFill>
                  <a:srgbClr val="002060"/>
                </a:solidFill>
              </a:rPr>
              <a:t>).</a:t>
            </a:r>
          </a:p>
          <a:p>
            <a:pPr marL="285750" indent="-285750">
              <a:buFont typeface="Wingdings" panose="05000000000000000000" pitchFamily="2" charset="2"/>
              <a:buChar char="Ø"/>
            </a:pPr>
            <a:endParaRPr lang="en-US" dirty="0">
              <a:solidFill>
                <a:srgbClr val="002060"/>
              </a:solidFill>
            </a:endParaRPr>
          </a:p>
          <a:p>
            <a:pPr marL="285750" indent="-285750">
              <a:buFont typeface="Wingdings" panose="05000000000000000000" pitchFamily="2" charset="2"/>
              <a:buChar char="Ø"/>
            </a:pPr>
            <a:r>
              <a:rPr lang="en-US" b="1" dirty="0">
                <a:solidFill>
                  <a:srgbClr val="002060"/>
                </a:solidFill>
              </a:rPr>
              <a:t>Its key objective </a:t>
            </a:r>
            <a:r>
              <a:rPr lang="en-US" dirty="0">
                <a:solidFill>
                  <a:srgbClr val="002060"/>
                </a:solidFill>
              </a:rPr>
              <a:t>is to inform policymakers and communities on the inter-connected harms and multiple and compounding threats associated with key hubs of illicit trade. </a:t>
            </a:r>
          </a:p>
          <a:p>
            <a:pPr marL="285750" indent="-285750">
              <a:buFont typeface="Wingdings" panose="05000000000000000000" pitchFamily="2" charset="2"/>
              <a:buChar char="Ø"/>
            </a:pPr>
            <a:endParaRPr lang="en-US" dirty="0">
              <a:solidFill>
                <a:srgbClr val="002060"/>
              </a:solidFill>
            </a:endParaRPr>
          </a:p>
          <a:p>
            <a:pPr marL="285750" indent="-285750">
              <a:buFont typeface="Wingdings" panose="05000000000000000000" pitchFamily="2" charset="2"/>
              <a:buChar char="Ø"/>
            </a:pPr>
            <a:r>
              <a:rPr lang="en-US" b="1" dirty="0">
                <a:solidFill>
                  <a:srgbClr val="002060"/>
                </a:solidFill>
              </a:rPr>
              <a:t>Its coverage </a:t>
            </a:r>
            <a:r>
              <a:rPr lang="en-US" dirty="0">
                <a:solidFill>
                  <a:srgbClr val="002060"/>
                </a:solidFill>
              </a:rPr>
              <a:t>includes various types of illicit trades, including the smuggling and trafficking of narcotics, weapons, humans, counterfeit and pirated goods, illegal tobacco and alcohol products, gold and precious minerals.</a:t>
            </a:r>
          </a:p>
          <a:p>
            <a:pPr marL="285750" indent="-285750">
              <a:buFont typeface="Wingdings" panose="05000000000000000000" pitchFamily="2" charset="2"/>
              <a:buChar char="Ø"/>
            </a:pPr>
            <a:endParaRPr lang="en-US" dirty="0">
              <a:solidFill>
                <a:srgbClr val="002060"/>
              </a:solidFill>
            </a:endParaRPr>
          </a:p>
          <a:p>
            <a:pPr marL="285750" indent="-285750">
              <a:buFont typeface="Wingdings" panose="05000000000000000000" pitchFamily="2" charset="2"/>
              <a:buChar char="Ø"/>
            </a:pPr>
            <a:r>
              <a:rPr lang="en-US" b="1" dirty="0">
                <a:solidFill>
                  <a:srgbClr val="002060"/>
                </a:solidFill>
              </a:rPr>
              <a:t>Its geographical focus lies on </a:t>
            </a:r>
            <a:r>
              <a:rPr lang="en-US" dirty="0">
                <a:solidFill>
                  <a:srgbClr val="002060"/>
                </a:solidFill>
              </a:rPr>
              <a:t>four well-known hubs of illicit trade: </a:t>
            </a:r>
          </a:p>
          <a:p>
            <a:pPr marL="3254375" indent="-569913">
              <a:buFont typeface="Wingdings" panose="05000000000000000000" pitchFamily="2" charset="2"/>
              <a:buChar char="q"/>
              <a:tabLst>
                <a:tab pos="3028950" algn="l"/>
              </a:tabLst>
            </a:pPr>
            <a:r>
              <a:rPr lang="en-US" dirty="0">
                <a:solidFill>
                  <a:srgbClr val="002060"/>
                </a:solidFill>
              </a:rPr>
              <a:t> Tri-Border Area (TBA)/South America, </a:t>
            </a:r>
          </a:p>
          <a:p>
            <a:pPr marL="3254375" indent="-569913">
              <a:buFont typeface="Wingdings" panose="05000000000000000000" pitchFamily="2" charset="2"/>
              <a:buChar char="q"/>
              <a:tabLst>
                <a:tab pos="3028950" algn="l"/>
              </a:tabLst>
            </a:pPr>
            <a:r>
              <a:rPr lang="en-US" dirty="0">
                <a:solidFill>
                  <a:srgbClr val="002060"/>
                </a:solidFill>
              </a:rPr>
              <a:t> Dubai,</a:t>
            </a:r>
          </a:p>
          <a:p>
            <a:pPr marL="3254375" indent="-569913">
              <a:buFont typeface="Wingdings" panose="05000000000000000000" pitchFamily="2" charset="2"/>
              <a:buChar char="q"/>
              <a:tabLst>
                <a:tab pos="3028950" algn="l"/>
              </a:tabLst>
            </a:pPr>
            <a:r>
              <a:rPr lang="en-US" dirty="0">
                <a:solidFill>
                  <a:srgbClr val="002060"/>
                </a:solidFill>
              </a:rPr>
              <a:t> Central America, and</a:t>
            </a:r>
          </a:p>
          <a:p>
            <a:pPr marL="3254375" indent="-569913">
              <a:buFont typeface="Wingdings" panose="05000000000000000000" pitchFamily="2" charset="2"/>
              <a:buChar char="q"/>
              <a:tabLst>
                <a:tab pos="3028950" algn="l"/>
              </a:tabLst>
            </a:pPr>
            <a:r>
              <a:rPr lang="en-US" dirty="0">
                <a:solidFill>
                  <a:srgbClr val="002060"/>
                </a:solidFill>
              </a:rPr>
              <a:t> Ukraine/Eastern Europe.</a:t>
            </a:r>
          </a:p>
        </p:txBody>
      </p:sp>
      <p:pic>
        <p:nvPicPr>
          <p:cNvPr id="1026" name="Picture 2" descr="David M. Luna (罗文礼) 🦏🌎🐘 on LinkedIn: #fentanyl #counterfeits  #illicitfinance #moneylaundering #ftzs #cartels… | 10 comments">
            <a:extLst>
              <a:ext uri="{FF2B5EF4-FFF2-40B4-BE49-F238E27FC236}">
                <a16:creationId xmlns:a16="http://schemas.microsoft.com/office/drawing/2014/main" id="{08F40836-3894-A0B9-2318-75B35F506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962" y="1223319"/>
            <a:ext cx="4159824" cy="5604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rrorism, Transnational Crime and Corruption Center (TraCCC) | Arlington VA">
            <a:extLst>
              <a:ext uri="{FF2B5EF4-FFF2-40B4-BE49-F238E27FC236}">
                <a16:creationId xmlns:a16="http://schemas.microsoft.com/office/drawing/2014/main" id="{1479CC28-A2DF-4E14-6F71-8653DEF28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962" y="29991"/>
            <a:ext cx="2626702" cy="1099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i-Illicit Trade Institute (AITI) – Terrorism, Transnational Crime and  Corruption Center (TraCCC)">
            <a:extLst>
              <a:ext uri="{FF2B5EF4-FFF2-40B4-BE49-F238E27FC236}">
                <a16:creationId xmlns:a16="http://schemas.microsoft.com/office/drawing/2014/main" id="{AB69F54A-D051-409F-DFAE-2E43A20F2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4201" y="29992"/>
            <a:ext cx="1447800" cy="109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4FDF1-FACB-1923-DD9B-973A8BFA52F9}"/>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Garamond" panose="02020404030301010803" pitchFamily="18" charset="0"/>
              </a:rPr>
              <a:t>Conclusion &amp; Recommendations</a:t>
            </a:r>
          </a:p>
        </p:txBody>
      </p:sp>
      <p:sp>
        <p:nvSpPr>
          <p:cNvPr id="3" name="Content Placeholder 2">
            <a:extLst>
              <a:ext uri="{FF2B5EF4-FFF2-40B4-BE49-F238E27FC236}">
                <a16:creationId xmlns:a16="http://schemas.microsoft.com/office/drawing/2014/main" id="{8B3EE107-6AEC-22DC-D1D1-E27523487B4B}"/>
              </a:ext>
            </a:extLst>
          </p:cNvPr>
          <p:cNvSpPr>
            <a:spLocks noGrp="1"/>
          </p:cNvSpPr>
          <p:nvPr>
            <p:ph idx="1"/>
          </p:nvPr>
        </p:nvSpPr>
        <p:spPr>
          <a:xfrm>
            <a:off x="1371599" y="2318197"/>
            <a:ext cx="9724031" cy="3683358"/>
          </a:xfrm>
        </p:spPr>
        <p:txBody>
          <a:bodyPr anchor="ctr">
            <a:normAutofit/>
          </a:bodyPr>
          <a:lstStyle/>
          <a:p>
            <a:r>
              <a:rPr lang="en-US" sz="2000" dirty="0">
                <a:latin typeface="Garamond" panose="02020404030301010803" pitchFamily="18" charset="0"/>
              </a:rPr>
              <a:t>New groups, new markets, and new tactics are undermining regional state sovereignty and U.S. hemispheric interests</a:t>
            </a:r>
          </a:p>
          <a:p>
            <a:r>
              <a:rPr lang="en-US" sz="2000" dirty="0">
                <a:latin typeface="Garamond" panose="02020404030301010803" pitchFamily="18" charset="0"/>
              </a:rPr>
              <a:t>Changes are opening new opportunities for malign actors from other parts of the world such as criminal groups from Albania, Turkey, and Greece, as well as illicit trade networks in Asia and Chinese companies with ties to PRC government interests.</a:t>
            </a:r>
          </a:p>
          <a:p>
            <a:r>
              <a:rPr lang="en-US" sz="2000" dirty="0">
                <a:latin typeface="Garamond" panose="02020404030301010803" pitchFamily="18" charset="0"/>
              </a:rPr>
              <a:t>Transnational criminal groups such as the MS-13 and the PCC that were formerly local or regional in nature have transformed into significant international stakeholders and threats</a:t>
            </a:r>
          </a:p>
          <a:p>
            <a:r>
              <a:rPr lang="en-US" sz="2000" dirty="0">
                <a:latin typeface="Garamond" panose="02020404030301010803" pitchFamily="18" charset="0"/>
              </a:rPr>
              <a:t>The CJNG is operating at an increased level of sophistication and supremacy, requiring even more extensive government coordination in order to meaningfully counteract its advances</a:t>
            </a:r>
          </a:p>
          <a:p>
            <a:r>
              <a:rPr lang="en-US" sz="2000" dirty="0">
                <a:latin typeface="Garamond" panose="02020404030301010803" pitchFamily="18" charset="0"/>
              </a:rPr>
              <a:t>Ideologically agnostic authoritarian regimes open possibility of forming illicit networks and convergence centers outside traditional </a:t>
            </a:r>
            <a:r>
              <a:rPr lang="en-US" sz="2000" dirty="0" err="1">
                <a:latin typeface="Garamond" panose="02020404030301010803" pitchFamily="18" charset="0"/>
              </a:rPr>
              <a:t>bounderies</a:t>
            </a:r>
            <a:r>
              <a:rPr lang="en-US" sz="2000" dirty="0">
                <a:latin typeface="Garamond" panose="02020404030301010803" pitchFamily="18" charset="0"/>
              </a:rPr>
              <a:t>, with goal of keeping power.</a:t>
            </a:r>
          </a:p>
        </p:txBody>
      </p:sp>
    </p:spTree>
    <p:extLst>
      <p:ext uri="{BB962C8B-B14F-4D97-AF65-F5344CB8AC3E}">
        <p14:creationId xmlns:p14="http://schemas.microsoft.com/office/powerpoint/2010/main" val="420526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3AA7-BD2B-78C7-30D2-9A13871423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453B25-D7DE-CE82-1E73-2AB557B99F4E}"/>
              </a:ext>
            </a:extLst>
          </p:cNvPr>
          <p:cNvSpPr>
            <a:spLocks noGrp="1"/>
          </p:cNvSpPr>
          <p:nvPr>
            <p:ph idx="1"/>
          </p:nvPr>
        </p:nvSpPr>
        <p:spPr/>
        <p:txBody>
          <a:bodyPr/>
          <a:lstStyle/>
          <a:p>
            <a:endParaRPr lang="en-US"/>
          </a:p>
        </p:txBody>
      </p:sp>
      <p:pic>
        <p:nvPicPr>
          <p:cNvPr id="4" name="Picture 2" descr="Artificial Intelligence Is Driving Huge Changes at Google, Facebook, and  Microsoft | WIRED">
            <a:extLst>
              <a:ext uri="{FF2B5EF4-FFF2-40B4-BE49-F238E27FC236}">
                <a16:creationId xmlns:a16="http://schemas.microsoft.com/office/drawing/2014/main" id="{478EBEE1-B96E-B433-17CE-6DE9F04CB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 y="-25574"/>
            <a:ext cx="12188825" cy="6882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mage result for map of world png">
            <a:extLst>
              <a:ext uri="{FF2B5EF4-FFF2-40B4-BE49-F238E27FC236}">
                <a16:creationId xmlns:a16="http://schemas.microsoft.com/office/drawing/2014/main" id="{244D53C6-8A5F-0B3A-A9AE-173B8ADB1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16" y="1700808"/>
            <a:ext cx="10453524" cy="3436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0F4637-045B-8098-92DE-E8A485002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704" y="5869169"/>
            <a:ext cx="4254011" cy="929350"/>
          </a:xfrm>
          <a:prstGeom prst="rect">
            <a:avLst/>
          </a:prstGeom>
        </p:spPr>
      </p:pic>
      <p:sp>
        <p:nvSpPr>
          <p:cNvPr id="7" name="TextBox 6">
            <a:extLst>
              <a:ext uri="{FF2B5EF4-FFF2-40B4-BE49-F238E27FC236}">
                <a16:creationId xmlns:a16="http://schemas.microsoft.com/office/drawing/2014/main" id="{CD1CBA09-B87F-41F4-715B-183D103DCE95}"/>
              </a:ext>
            </a:extLst>
          </p:cNvPr>
          <p:cNvSpPr txBox="1"/>
          <p:nvPr/>
        </p:nvSpPr>
        <p:spPr>
          <a:xfrm>
            <a:off x="1589" y="56484"/>
            <a:ext cx="7350355" cy="1569148"/>
          </a:xfrm>
          <a:prstGeom prst="rect">
            <a:avLst/>
          </a:prstGeom>
          <a:noFill/>
        </p:spPr>
        <p:txBody>
          <a:bodyPr wrap="square" rtlCol="0">
            <a:spAutoFit/>
          </a:bodyPr>
          <a:lstStyle/>
          <a:p>
            <a:r>
              <a:rPr lang="en-US" sz="2399" b="1" dirty="0">
                <a:solidFill>
                  <a:schemeClr val="bg1"/>
                </a:solidFill>
                <a:latin typeface="-apple-system"/>
              </a:rPr>
              <a:t>Bring Us Your Problem Sets: Let's Find Solutions to counter illicit trade / organized crime and corruption / threat finance: </a:t>
            </a:r>
            <a:br>
              <a:rPr lang="en-US" sz="2399" b="1" dirty="0">
                <a:solidFill>
                  <a:schemeClr val="bg1"/>
                </a:solidFill>
              </a:rPr>
            </a:br>
            <a:r>
              <a:rPr lang="en-US" sz="2399" b="1" dirty="0">
                <a:solidFill>
                  <a:srgbClr val="FF0000"/>
                </a:solidFill>
                <a:latin typeface="-apple-system"/>
                <a:hlinkClick r:id="rId5">
                  <a:extLst>
                    <a:ext uri="{A12FA001-AC4F-418D-AE19-62706E023703}">
                      <ahyp:hlinkClr xmlns:ahyp="http://schemas.microsoft.com/office/drawing/2018/hyperlinkcolor" val="tx"/>
                    </a:ext>
                  </a:extLst>
                </a:hlinkClick>
              </a:rPr>
              <a:t>https://www.icaie.com/</a:t>
            </a:r>
            <a:endParaRPr lang="en-US" sz="2399" b="1" dirty="0">
              <a:solidFill>
                <a:srgbClr val="FF0000"/>
              </a:solidFill>
            </a:endParaRPr>
          </a:p>
        </p:txBody>
      </p:sp>
      <p:sp>
        <p:nvSpPr>
          <p:cNvPr id="8" name="TextBox 7">
            <a:extLst>
              <a:ext uri="{FF2B5EF4-FFF2-40B4-BE49-F238E27FC236}">
                <a16:creationId xmlns:a16="http://schemas.microsoft.com/office/drawing/2014/main" id="{C5160E11-C2BC-D970-F3FC-39203F842174}"/>
              </a:ext>
            </a:extLst>
          </p:cNvPr>
          <p:cNvSpPr txBox="1"/>
          <p:nvPr/>
        </p:nvSpPr>
        <p:spPr>
          <a:xfrm>
            <a:off x="286677" y="4336306"/>
            <a:ext cx="3390089" cy="430887"/>
          </a:xfrm>
          <a:prstGeom prst="rect">
            <a:avLst/>
          </a:prstGeom>
          <a:noFill/>
        </p:spPr>
        <p:txBody>
          <a:bodyPr wrap="square" rtlCol="0">
            <a:spAutoFit/>
          </a:bodyPr>
          <a:lstStyle/>
          <a:p>
            <a:r>
              <a:rPr lang="en-US" sz="2200" b="1" dirty="0">
                <a:solidFill>
                  <a:schemeClr val="bg1"/>
                </a:solidFill>
              </a:rPr>
              <a:t> </a:t>
            </a:r>
          </a:p>
        </p:txBody>
      </p:sp>
    </p:spTree>
    <p:extLst>
      <p:ext uri="{BB962C8B-B14F-4D97-AF65-F5344CB8AC3E}">
        <p14:creationId xmlns:p14="http://schemas.microsoft.com/office/powerpoint/2010/main" val="386396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490EAC-F7A1-00D7-02D7-B2159453409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03D59D1-3250-1D32-C0B3-EB66DDE24D10}"/>
              </a:ext>
            </a:extLst>
          </p:cNvPr>
          <p:cNvSpPr txBox="1"/>
          <p:nvPr/>
        </p:nvSpPr>
        <p:spPr>
          <a:xfrm>
            <a:off x="8155020" y="204281"/>
            <a:ext cx="3109610" cy="523220"/>
          </a:xfrm>
          <a:prstGeom prst="rect">
            <a:avLst/>
          </a:prstGeom>
          <a:noFill/>
        </p:spPr>
        <p:txBody>
          <a:bodyPr wrap="square" rtlCol="0">
            <a:spAutoFit/>
          </a:bodyPr>
          <a:lstStyle/>
          <a:p>
            <a:r>
              <a:rPr lang="en-US" sz="2800" b="1" dirty="0">
                <a:solidFill>
                  <a:schemeClr val="accent6">
                    <a:lumMod val="50000"/>
                  </a:schemeClr>
                </a:solidFill>
              </a:rPr>
              <a:t>Crime Convergence</a:t>
            </a:r>
          </a:p>
        </p:txBody>
      </p:sp>
    </p:spTree>
    <p:extLst>
      <p:ext uri="{BB962C8B-B14F-4D97-AF65-F5344CB8AC3E}">
        <p14:creationId xmlns:p14="http://schemas.microsoft.com/office/powerpoint/2010/main" val="191767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7714-F309-4604-9CD4-6ABF9FDF424F}"/>
              </a:ext>
            </a:extLst>
          </p:cNvPr>
          <p:cNvSpPr>
            <a:spLocks noGrp="1"/>
          </p:cNvSpPr>
          <p:nvPr>
            <p:ph type="ctrTitle"/>
          </p:nvPr>
        </p:nvSpPr>
        <p:spPr>
          <a:xfrm>
            <a:off x="4886429" y="1515069"/>
            <a:ext cx="7142922" cy="944976"/>
          </a:xfrm>
        </p:spPr>
        <p:txBody>
          <a:bodyPr/>
          <a:lstStyle/>
          <a:p>
            <a:r>
              <a:rPr lang="en-US" b="1" u="sng" dirty="0"/>
              <a:t>GORDIAN BLUEPRINT</a:t>
            </a:r>
          </a:p>
        </p:txBody>
      </p:sp>
      <p:sp>
        <p:nvSpPr>
          <p:cNvPr id="3" name="Subtitle 2">
            <a:extLst>
              <a:ext uri="{FF2B5EF4-FFF2-40B4-BE49-F238E27FC236}">
                <a16:creationId xmlns:a16="http://schemas.microsoft.com/office/drawing/2014/main" id="{05342CB6-8EA3-4FC9-A560-2060618A2B5D}"/>
              </a:ext>
            </a:extLst>
          </p:cNvPr>
          <p:cNvSpPr>
            <a:spLocks noGrp="1"/>
          </p:cNvSpPr>
          <p:nvPr>
            <p:ph type="subTitle" idx="1"/>
          </p:nvPr>
        </p:nvSpPr>
        <p:spPr>
          <a:xfrm>
            <a:off x="6383687" y="2601119"/>
            <a:ext cx="5306062" cy="1655762"/>
          </a:xfrm>
        </p:spPr>
        <p:txBody>
          <a:bodyPr>
            <a:normAutofit fontScale="25000" lnSpcReduction="20000"/>
          </a:bodyPr>
          <a:lstStyle/>
          <a:p>
            <a:pPr algn="l"/>
            <a:r>
              <a:rPr lang="en-US" sz="8000" dirty="0"/>
              <a:t>Solving the perceived demonically difficult</a:t>
            </a:r>
          </a:p>
          <a:p>
            <a:pPr marL="342900" indent="-342900" algn="l">
              <a:buFontTx/>
              <a:buChar char="-"/>
            </a:pPr>
            <a:r>
              <a:rPr lang="en-US" sz="8000" dirty="0"/>
              <a:t>Member initiated</a:t>
            </a:r>
          </a:p>
          <a:p>
            <a:pPr marL="342900" indent="-342900" algn="l">
              <a:buFontTx/>
              <a:buChar char="-"/>
            </a:pPr>
            <a:r>
              <a:rPr lang="en-US" sz="8000" dirty="0"/>
              <a:t>Coalition resourced</a:t>
            </a:r>
          </a:p>
          <a:p>
            <a:pPr marL="342900" indent="-342900" algn="l">
              <a:buFontTx/>
              <a:buChar char="-"/>
            </a:pPr>
            <a:r>
              <a:rPr lang="en-US" sz="8000" dirty="0"/>
              <a:t>Demonstrated capability</a:t>
            </a:r>
          </a:p>
          <a:p>
            <a:pPr marL="855663" indent="-454025" algn="l">
              <a:buFont typeface="Arial" panose="020B0604020202020204" pitchFamily="34" charset="0"/>
              <a:buChar char="•"/>
            </a:pPr>
            <a:r>
              <a:rPr lang="en-US" sz="8000" dirty="0"/>
              <a:t>Threat Intelligence</a:t>
            </a:r>
          </a:p>
          <a:p>
            <a:pPr marL="855663" indent="-454025" algn="l">
              <a:buFont typeface="Arial" panose="020B0604020202020204" pitchFamily="34" charset="0"/>
              <a:buChar char="•"/>
            </a:pPr>
            <a:r>
              <a:rPr lang="en-US" sz="8000" dirty="0"/>
              <a:t>Corruption and Money Laundering/TBML/Terrorist Financing</a:t>
            </a:r>
          </a:p>
          <a:p>
            <a:pPr marL="855663" indent="-454025" algn="l">
              <a:buFont typeface="Arial" panose="020B0604020202020204" pitchFamily="34" charset="0"/>
              <a:buChar char="•"/>
            </a:pPr>
            <a:r>
              <a:rPr lang="en-US" sz="8000" dirty="0"/>
              <a:t>CTOC/Crime Convergence/Cross-Border Smuggling and Trafficking Crimes</a:t>
            </a:r>
          </a:p>
          <a:p>
            <a:pPr marL="855663" indent="-454025" algn="l">
              <a:buFont typeface="Arial" panose="020B0604020202020204" pitchFamily="34" charset="0"/>
              <a:buChar char="•"/>
            </a:pPr>
            <a:r>
              <a:rPr lang="en-US" sz="8000" dirty="0"/>
              <a:t>Illicit Economies</a:t>
            </a:r>
          </a:p>
          <a:p>
            <a:pPr marL="855663" indent="-454025" algn="l">
              <a:buFont typeface="Arial" panose="020B0604020202020204" pitchFamily="34" charset="0"/>
              <a:buChar char="•"/>
            </a:pPr>
            <a:r>
              <a:rPr lang="en-US" sz="8000" dirty="0"/>
              <a:t>Identifying Synaptic Nodes/Bad Actors/Threat Neural Networks</a:t>
            </a:r>
          </a:p>
          <a:p>
            <a:pPr marL="855663" indent="-454025" algn="l">
              <a:buFont typeface="Arial" panose="020B0604020202020204" pitchFamily="34" charset="0"/>
              <a:buChar char="•"/>
            </a:pPr>
            <a:r>
              <a:rPr lang="en-US" sz="8000" dirty="0"/>
              <a:t>Great Power Competition</a:t>
            </a:r>
          </a:p>
          <a:p>
            <a:pPr marL="342900" indent="-342900" algn="l">
              <a:buFontTx/>
              <a:buChar char="-"/>
            </a:pPr>
            <a:r>
              <a:rPr lang="en-US" dirty="0"/>
              <a:t> </a:t>
            </a:r>
          </a:p>
        </p:txBody>
      </p:sp>
      <p:pic>
        <p:nvPicPr>
          <p:cNvPr id="7" name="Picture 6">
            <a:extLst>
              <a:ext uri="{FF2B5EF4-FFF2-40B4-BE49-F238E27FC236}">
                <a16:creationId xmlns:a16="http://schemas.microsoft.com/office/drawing/2014/main" id="{634C2787-1323-422F-8E89-66D7E0370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42" y="2881095"/>
            <a:ext cx="5306062" cy="3563095"/>
          </a:xfrm>
          <a:prstGeom prst="rect">
            <a:avLst/>
          </a:prstGeom>
        </p:spPr>
      </p:pic>
      <p:pic>
        <p:nvPicPr>
          <p:cNvPr id="8" name="Picture 7">
            <a:extLst>
              <a:ext uri="{FF2B5EF4-FFF2-40B4-BE49-F238E27FC236}">
                <a16:creationId xmlns:a16="http://schemas.microsoft.com/office/drawing/2014/main" id="{7E9913B6-BFE7-435B-BFCF-5F8AF53766C7}"/>
              </a:ext>
            </a:extLst>
          </p:cNvPr>
          <p:cNvPicPr/>
          <p:nvPr/>
        </p:nvPicPr>
        <p:blipFill>
          <a:blip r:embed="rId3"/>
          <a:stretch>
            <a:fillRect/>
          </a:stretch>
        </p:blipFill>
        <p:spPr>
          <a:xfrm>
            <a:off x="7094766" y="1257261"/>
            <a:ext cx="5090068" cy="5693410"/>
          </a:xfrm>
          <a:prstGeom prst="rect">
            <a:avLst/>
          </a:prstGeom>
        </p:spPr>
      </p:pic>
      <p:pic>
        <p:nvPicPr>
          <p:cNvPr id="5" name="Picture 4">
            <a:extLst>
              <a:ext uri="{FF2B5EF4-FFF2-40B4-BE49-F238E27FC236}">
                <a16:creationId xmlns:a16="http://schemas.microsoft.com/office/drawing/2014/main" id="{98C087EE-94A8-95AD-997A-15110E949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739" y="201038"/>
            <a:ext cx="9746881" cy="1430877"/>
          </a:xfrm>
          <a:prstGeom prst="rect">
            <a:avLst/>
          </a:prstGeom>
        </p:spPr>
      </p:pic>
    </p:spTree>
    <p:extLst>
      <p:ext uri="{BB962C8B-B14F-4D97-AF65-F5344CB8AC3E}">
        <p14:creationId xmlns:p14="http://schemas.microsoft.com/office/powerpoint/2010/main" val="416433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a:xfrm>
            <a:off x="1500851" y="2640258"/>
            <a:ext cx="8978641" cy="4293943"/>
          </a:xfrm>
          <a:custGeom>
            <a:avLst/>
            <a:gdLst>
              <a:gd name="connsiteX0" fmla="*/ 7454685 w 15234834"/>
              <a:gd name="connsiteY0" fmla="*/ 4293031 h 4293031"/>
              <a:gd name="connsiteX1" fmla="*/ 0 w 15234834"/>
              <a:gd name="connsiteY1" fmla="*/ 232475 h 4293031"/>
              <a:gd name="connsiteX2" fmla="*/ 15234834 w 15234834"/>
              <a:gd name="connsiteY2" fmla="*/ 0 h 4293031"/>
              <a:gd name="connsiteX3" fmla="*/ 7454685 w 15234834"/>
              <a:gd name="connsiteY3" fmla="*/ 4293031 h 4293031"/>
              <a:gd name="connsiteX0" fmla="*/ 7454685 w 15234834"/>
              <a:gd name="connsiteY0" fmla="*/ 4293031 h 4293031"/>
              <a:gd name="connsiteX1" fmla="*/ 0 w 15234834"/>
              <a:gd name="connsiteY1" fmla="*/ 232475 h 4293031"/>
              <a:gd name="connsiteX2" fmla="*/ 7467695 w 15234834"/>
              <a:gd name="connsiteY2" fmla="*/ 105934 h 4293031"/>
              <a:gd name="connsiteX3" fmla="*/ 15234834 w 15234834"/>
              <a:gd name="connsiteY3" fmla="*/ 0 h 4293031"/>
              <a:gd name="connsiteX4" fmla="*/ 7454685 w 15234834"/>
              <a:gd name="connsiteY4" fmla="*/ 4293031 h 4293031"/>
              <a:gd name="connsiteX0" fmla="*/ 7454685 w 15234834"/>
              <a:gd name="connsiteY0" fmla="*/ 8061673 h 8061673"/>
              <a:gd name="connsiteX1" fmla="*/ 0 w 15234834"/>
              <a:gd name="connsiteY1" fmla="*/ 4001117 h 8061673"/>
              <a:gd name="connsiteX2" fmla="*/ 6816766 w 15234834"/>
              <a:gd name="connsiteY2" fmla="*/ 0 h 8061673"/>
              <a:gd name="connsiteX3" fmla="*/ 15234834 w 15234834"/>
              <a:gd name="connsiteY3" fmla="*/ 3768642 h 8061673"/>
              <a:gd name="connsiteX4" fmla="*/ 7454685 w 15234834"/>
              <a:gd name="connsiteY4" fmla="*/ 8061673 h 8061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4834" h="8061673">
                <a:moveTo>
                  <a:pt x="7454685" y="8061673"/>
                </a:moveTo>
                <a:lnTo>
                  <a:pt x="0" y="4001117"/>
                </a:lnTo>
                <a:lnTo>
                  <a:pt x="6816766" y="0"/>
                </a:lnTo>
                <a:lnTo>
                  <a:pt x="15234834" y="3768642"/>
                </a:lnTo>
                <a:lnTo>
                  <a:pt x="7454685" y="8061673"/>
                </a:lnTo>
                <a:close/>
              </a:path>
            </a:pathLst>
          </a:custGeom>
          <a:gradFill>
            <a:gsLst>
              <a:gs pos="34000">
                <a:schemeClr val="tx1">
                  <a:alpha val="0"/>
                </a:schemeClr>
              </a:gs>
              <a:gs pos="83000">
                <a:schemeClr val="tx1">
                  <a:alpha val="75000"/>
                </a:schemeClr>
              </a:gs>
            </a:gsLst>
            <a:lin ang="5400000" scaled="1"/>
          </a:gradFill>
          <a:ln>
            <a:noFill/>
          </a:ln>
          <a:effectLst>
            <a:softEdge rad="774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3"/>
          <p:cNvSpPr>
            <a:spLocks noGrp="1"/>
          </p:cNvSpPr>
          <p:nvPr>
            <p:ph type="title"/>
          </p:nvPr>
        </p:nvSpPr>
        <p:spPr>
          <a:xfrm>
            <a:off x="150746" y="149610"/>
            <a:ext cx="12188824" cy="440022"/>
          </a:xfrm>
        </p:spPr>
        <p:txBody>
          <a:bodyPr>
            <a:normAutofit fontScale="90000"/>
          </a:bodyPr>
          <a:lstStyle/>
          <a:p>
            <a:r>
              <a:rPr lang="en-IN" dirty="0"/>
              <a:t>Countering “Illicit Spaces” Across Threat Landscapes</a:t>
            </a:r>
            <a:endParaRPr lang="en-US" dirty="0"/>
          </a:p>
        </p:txBody>
      </p:sp>
      <p:grpSp>
        <p:nvGrpSpPr>
          <p:cNvPr id="12" name="Group 11"/>
          <p:cNvGrpSpPr/>
          <p:nvPr/>
        </p:nvGrpSpPr>
        <p:grpSpPr>
          <a:xfrm>
            <a:off x="-17104" y="3387529"/>
            <a:ext cx="3419332" cy="1776077"/>
            <a:chOff x="1340440" y="1732642"/>
            <a:chExt cx="2491597" cy="1776077"/>
          </a:xfrm>
        </p:grpSpPr>
        <p:sp>
          <p:nvSpPr>
            <p:cNvPr id="13" name="TextBox 12"/>
            <p:cNvSpPr txBox="1"/>
            <p:nvPr/>
          </p:nvSpPr>
          <p:spPr>
            <a:xfrm>
              <a:off x="1387473" y="2244334"/>
              <a:ext cx="2372236" cy="1264385"/>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Identify ML/Threat Finance systemic weaknesses and vulnerabilities; invest in capabilities for detecting trade-based money laundering (TBML).</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340440" y="1732642"/>
              <a:ext cx="2491597" cy="584775"/>
            </a:xfrm>
            <a:prstGeom prst="rect">
              <a:avLst/>
            </a:prstGeom>
            <a:noFill/>
          </p:spPr>
          <p:txBody>
            <a:bodyPr wrap="square" rtlCol="0">
              <a:spAutoFit/>
            </a:bodyPr>
            <a:lstStyle/>
            <a:p>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Shutting Down Money Laundering Vulnerabilities</a:t>
              </a:r>
            </a:p>
          </p:txBody>
        </p:sp>
      </p:grpSp>
      <p:grpSp>
        <p:nvGrpSpPr>
          <p:cNvPr id="15" name="Group 14"/>
          <p:cNvGrpSpPr/>
          <p:nvPr/>
        </p:nvGrpSpPr>
        <p:grpSpPr>
          <a:xfrm>
            <a:off x="-91847" y="5335435"/>
            <a:ext cx="3941656" cy="592211"/>
            <a:chOff x="1248956" y="5054143"/>
            <a:chExt cx="2489544" cy="592211"/>
          </a:xfrm>
        </p:grpSpPr>
        <p:sp>
          <p:nvSpPr>
            <p:cNvPr id="16" name="TextBox 15"/>
            <p:cNvSpPr txBox="1"/>
            <p:nvPr/>
          </p:nvSpPr>
          <p:spPr>
            <a:xfrm>
              <a:off x="1268799" y="5361917"/>
              <a:ext cx="2469701" cy="284437"/>
            </a:xfrm>
            <a:prstGeom prst="rect">
              <a:avLst/>
            </a:prstGeom>
            <a:noFill/>
          </p:spPr>
          <p:txBody>
            <a:bodyPr wrap="square" rtlCol="0">
              <a:spAutoFit/>
            </a:bodyPr>
            <a:lstStyle/>
            <a:p>
              <a:pPr>
                <a:lnSpc>
                  <a:spcPct val="110000"/>
                </a:lnSpc>
              </a:pPr>
              <a:endParaRPr lang="en-US" sz="12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248956" y="5054143"/>
              <a:ext cx="2479428" cy="338554"/>
            </a:xfrm>
            <a:prstGeom prst="rect">
              <a:avLst/>
            </a:prstGeom>
            <a:noFill/>
          </p:spPr>
          <p:txBody>
            <a:bodyPr wrap="square" rtlCol="0">
              <a:spAutoFit/>
            </a:bodyPr>
            <a:lstStyle/>
            <a:p>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Corruption/Bribery a Priority</a:t>
              </a:r>
            </a:p>
          </p:txBody>
        </p:sp>
      </p:grpSp>
      <p:grpSp>
        <p:nvGrpSpPr>
          <p:cNvPr id="18" name="Group 17"/>
          <p:cNvGrpSpPr/>
          <p:nvPr/>
        </p:nvGrpSpPr>
        <p:grpSpPr>
          <a:xfrm>
            <a:off x="8034240" y="3443622"/>
            <a:ext cx="4043569" cy="1772877"/>
            <a:chOff x="7915301" y="1706251"/>
            <a:chExt cx="2479428" cy="1772877"/>
          </a:xfrm>
        </p:grpSpPr>
        <p:sp>
          <p:nvSpPr>
            <p:cNvPr id="19" name="TextBox 18"/>
            <p:cNvSpPr txBox="1"/>
            <p:nvPr/>
          </p:nvSpPr>
          <p:spPr>
            <a:xfrm>
              <a:off x="8249308" y="1977755"/>
              <a:ext cx="2034933" cy="1501373"/>
            </a:xfrm>
            <a:prstGeom prst="rect">
              <a:avLst/>
            </a:prstGeom>
            <a:noFill/>
          </p:spPr>
          <p:txBody>
            <a:bodyPr wrap="square" rtlCol="0">
              <a:spAutoFit/>
            </a:bodyPr>
            <a:lstStyle/>
            <a:p>
              <a:pPr algn="r">
                <a:lnSpc>
                  <a:spcPct val="110000"/>
                </a:lnSpc>
              </a:pPr>
              <a:r>
                <a:rPr lang="en-US" sz="1400" b="0" i="0" dirty="0">
                  <a:solidFill>
                    <a:srgbClr val="373737"/>
                  </a:solidFill>
                  <a:effectLst/>
                  <a:latin typeface="Open Sans" panose="020B0606030504020204" pitchFamily="34" charset="0"/>
                  <a:ea typeface="Open Sans" panose="020B0606030504020204" pitchFamily="34" charset="0"/>
                  <a:cs typeface="Open Sans" panose="020B0606030504020204" pitchFamily="34" charset="0"/>
                </a:rPr>
                <a:t>End the abuse of anonymous shell companies, in which kleptocrats, criminals, and terrorists have avoided detection. laundered dirty money, and financed other threats</a:t>
              </a:r>
              <a:r>
                <a:rPr lang="en-US" sz="1400" dirty="0">
                  <a:solidFill>
                    <a:srgbClr val="373737"/>
                  </a:solidFill>
                  <a:latin typeface="Open Sans" panose="020B0606030504020204" pitchFamily="34" charset="0"/>
                  <a:ea typeface="Open Sans" panose="020B0606030504020204" pitchFamily="34" charset="0"/>
                  <a:cs typeface="Open Sans" panose="020B0606030504020204" pitchFamily="34" charset="0"/>
                </a:rPr>
                <a:t>,</a:t>
              </a:r>
              <a:r>
                <a:rPr lang="en-US" sz="1400" b="0" i="0" dirty="0">
                  <a:solidFill>
                    <a:srgbClr val="373737"/>
                  </a:solidFill>
                  <a:effectLst/>
                  <a:latin typeface="Open Sans" panose="020B0606030504020204" pitchFamily="34" charset="0"/>
                  <a:ea typeface="Open Sans" panose="020B0606030504020204" pitchFamily="34" charset="0"/>
                  <a:cs typeface="Open Sans" panose="020B0606030504020204" pitchFamily="34" charset="0"/>
                </a:rPr>
                <a:t> operations, and illicit </a:t>
              </a:r>
              <a:r>
                <a:rPr lang="en-US" sz="1400" dirty="0">
                  <a:solidFill>
                    <a:srgbClr val="373737"/>
                  </a:solidFill>
                  <a:latin typeface="Open Sans" panose="020B0606030504020204" pitchFamily="34" charset="0"/>
                  <a:ea typeface="Open Sans" panose="020B0606030504020204" pitchFamily="34" charset="0"/>
                  <a:cs typeface="Open Sans" panose="020B0606030504020204" pitchFamily="34" charset="0"/>
                </a:rPr>
                <a:t>industries.</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7915301" y="1706251"/>
              <a:ext cx="2479428" cy="338554"/>
            </a:xfrm>
            <a:prstGeom prst="rect">
              <a:avLst/>
            </a:prstGeom>
            <a:noFill/>
          </p:spPr>
          <p:txBody>
            <a:bodyPr wrap="square" rtlCol="0">
              <a:spAutoFit/>
            </a:bodyPr>
            <a:lstStyle/>
            <a:p>
              <a:pPr algn="r"/>
              <a:r>
                <a:rPr lang="en-IN" sz="1600" b="1" u="sng"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AnonymitySurfacing</a:t>
              </a:r>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Bad Actors</a:t>
              </a:r>
            </a:p>
          </p:txBody>
        </p:sp>
      </p:grpSp>
      <p:grpSp>
        <p:nvGrpSpPr>
          <p:cNvPr id="21" name="Group 20"/>
          <p:cNvGrpSpPr/>
          <p:nvPr/>
        </p:nvGrpSpPr>
        <p:grpSpPr>
          <a:xfrm>
            <a:off x="7462551" y="5594822"/>
            <a:ext cx="4743096" cy="1055246"/>
            <a:chOff x="8040416" y="3269274"/>
            <a:chExt cx="2811431" cy="1055246"/>
          </a:xfrm>
        </p:grpSpPr>
        <p:sp>
          <p:nvSpPr>
            <p:cNvPr id="22" name="TextBox 21"/>
            <p:cNvSpPr txBox="1"/>
            <p:nvPr/>
          </p:nvSpPr>
          <p:spPr>
            <a:xfrm>
              <a:off x="8309322" y="3585856"/>
              <a:ext cx="2506746" cy="738664"/>
            </a:xfrm>
            <a:prstGeom prst="rect">
              <a:avLst/>
            </a:prstGeom>
            <a:noFill/>
          </p:spPr>
          <p:txBody>
            <a:bodyPr wrap="square" rtlCol="0">
              <a:spAutoFit/>
            </a:bodyPr>
            <a:lstStyle/>
            <a:p>
              <a:pPr algn="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Invest in Anti-Illicit Trade Prevention, </a:t>
              </a:r>
            </a:p>
            <a:p>
              <a:pPr algn="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Risk Management, and Enforcement Strategies, Full Spectrum Solutions and Technologies.</a:t>
              </a:r>
            </a:p>
          </p:txBody>
        </p:sp>
        <p:sp>
          <p:nvSpPr>
            <p:cNvPr id="23" name="TextBox 22"/>
            <p:cNvSpPr txBox="1"/>
            <p:nvPr/>
          </p:nvSpPr>
          <p:spPr>
            <a:xfrm>
              <a:off x="8040416" y="3269274"/>
              <a:ext cx="2811431" cy="338554"/>
            </a:xfrm>
            <a:prstGeom prst="rect">
              <a:avLst/>
            </a:prstGeom>
            <a:noFill/>
          </p:spPr>
          <p:txBody>
            <a:bodyPr wrap="square" rtlCol="0">
              <a:spAutoFit/>
            </a:bodyPr>
            <a:lstStyle/>
            <a:p>
              <a:pPr algn="r"/>
              <a:r>
                <a:rPr lang="en-IN" sz="155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Threat Intelligence/Enforcement</a:t>
              </a:r>
            </a:p>
          </p:txBody>
        </p:sp>
      </p:grpSp>
      <p:grpSp>
        <p:nvGrpSpPr>
          <p:cNvPr id="26" name="Group 25">
            <a:extLst>
              <a:ext uri="{FF2B5EF4-FFF2-40B4-BE49-F238E27FC236}">
                <a16:creationId xmlns:a16="http://schemas.microsoft.com/office/drawing/2014/main" id="{1ED02DA3-9176-45AF-9EBC-938CC40D9E9D}"/>
              </a:ext>
            </a:extLst>
          </p:cNvPr>
          <p:cNvGrpSpPr/>
          <p:nvPr/>
        </p:nvGrpSpPr>
        <p:grpSpPr>
          <a:xfrm>
            <a:off x="7503739" y="1149176"/>
            <a:ext cx="4729448" cy="3189360"/>
            <a:chOff x="7177517" y="1936479"/>
            <a:chExt cx="3631070" cy="1682570"/>
          </a:xfrm>
        </p:grpSpPr>
        <p:sp>
          <p:nvSpPr>
            <p:cNvPr id="27" name="TextBox 26">
              <a:extLst>
                <a:ext uri="{FF2B5EF4-FFF2-40B4-BE49-F238E27FC236}">
                  <a16:creationId xmlns:a16="http://schemas.microsoft.com/office/drawing/2014/main" id="{351043E4-1922-4DF3-AF68-268444344478}"/>
                </a:ext>
              </a:extLst>
            </p:cNvPr>
            <p:cNvSpPr txBox="1"/>
            <p:nvPr/>
          </p:nvSpPr>
          <p:spPr>
            <a:xfrm>
              <a:off x="8169854" y="2205981"/>
              <a:ext cx="2638733" cy="1413068"/>
            </a:xfrm>
            <a:prstGeom prst="rect">
              <a:avLst/>
            </a:prstGeom>
            <a:noFill/>
          </p:spPr>
          <p:txBody>
            <a:bodyPr wrap="square" rtlCol="0">
              <a:spAutoFit/>
            </a:bodyPr>
            <a:lstStyle/>
            <a:p>
              <a:pPr algn="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regulatory/governance gaps and lax oversight; dissuade counterfeiting, criminal practices, and; disrupt illegal trade, smuggling, and trafficking across FTZs. </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7B27054D-BFC4-4576-B3B4-96B8B0C5FB11}"/>
                </a:ext>
              </a:extLst>
            </p:cNvPr>
            <p:cNvSpPr txBox="1"/>
            <p:nvPr/>
          </p:nvSpPr>
          <p:spPr>
            <a:xfrm>
              <a:off x="7177517" y="1936479"/>
              <a:ext cx="3580613" cy="653541"/>
            </a:xfrm>
            <a:prstGeom prst="rect">
              <a:avLst/>
            </a:prstGeom>
            <a:noFill/>
          </p:spPr>
          <p:txBody>
            <a:bodyPr wrap="square" rtlCol="0">
              <a:spAutoFit/>
            </a:bodyPr>
            <a:lstStyle/>
            <a:p>
              <a:pPr algn="r"/>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Regulatory Transparency /</a:t>
              </a:r>
            </a:p>
            <a:p>
              <a:pPr algn="r"/>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Governance Gaps</a:t>
              </a:r>
            </a:p>
          </p:txBody>
        </p:sp>
      </p:grpSp>
      <p:grpSp>
        <p:nvGrpSpPr>
          <p:cNvPr id="3" name="Group 2">
            <a:extLst>
              <a:ext uri="{FF2B5EF4-FFF2-40B4-BE49-F238E27FC236}">
                <a16:creationId xmlns:a16="http://schemas.microsoft.com/office/drawing/2014/main" id="{D45C3631-891B-4A78-8208-213339B81BA4}"/>
              </a:ext>
            </a:extLst>
          </p:cNvPr>
          <p:cNvGrpSpPr/>
          <p:nvPr/>
        </p:nvGrpSpPr>
        <p:grpSpPr>
          <a:xfrm>
            <a:off x="1937554" y="1676400"/>
            <a:ext cx="7587447" cy="5105400"/>
            <a:chOff x="1935965" y="1371600"/>
            <a:chExt cx="7935894" cy="5410200"/>
          </a:xfrm>
        </p:grpSpPr>
        <p:sp>
          <p:nvSpPr>
            <p:cNvPr id="31" name="Rectangle 30"/>
            <p:cNvSpPr/>
            <p:nvPr/>
          </p:nvSpPr>
          <p:spPr>
            <a:xfrm>
              <a:off x="6083401" y="5219644"/>
              <a:ext cx="2798965" cy="814157"/>
            </a:xfrm>
            <a:prstGeom prst="rect">
              <a:avLst/>
            </a:prstGeom>
            <a:solidFill>
              <a:schemeClr val="bg1">
                <a:lumMod val="65000"/>
              </a:schemeClr>
            </a:solidFill>
            <a:ln>
              <a:noFill/>
            </a:ln>
            <a:scene3d>
              <a:camera prst="isometricRightUp"/>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Threat Intelligence</a:t>
              </a:r>
            </a:p>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Technologies</a:t>
              </a:r>
            </a:p>
          </p:txBody>
        </p:sp>
        <p:sp>
          <p:nvSpPr>
            <p:cNvPr id="32" name="Rectangle 31"/>
            <p:cNvSpPr/>
            <p:nvPr/>
          </p:nvSpPr>
          <p:spPr>
            <a:xfrm>
              <a:off x="5724712" y="5967643"/>
              <a:ext cx="900845" cy="814157"/>
            </a:xfrm>
            <a:prstGeom prst="rect">
              <a:avLst/>
            </a:prstGeom>
            <a:solidFill>
              <a:schemeClr val="accent1"/>
            </a:solidFill>
            <a:ln>
              <a:noFill/>
            </a:ln>
            <a:scene3d>
              <a:camera prst="isometricRightUp"/>
              <a:lightRig rig="soft" dir="t">
                <a:rot lat="0" lon="0" rev="186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34" name="Rectangle 33"/>
            <p:cNvSpPr/>
            <p:nvPr/>
          </p:nvSpPr>
          <p:spPr>
            <a:xfrm>
              <a:off x="2662655" y="4479491"/>
              <a:ext cx="3032211" cy="814157"/>
            </a:xfrm>
            <a:prstGeom prst="rect">
              <a:avLst/>
            </a:prstGeom>
            <a:solidFill>
              <a:schemeClr val="accent3">
                <a:lumMod val="75000"/>
              </a:schemeClr>
            </a:solidFill>
            <a:ln>
              <a:noFill/>
            </a:ln>
            <a:scene3d>
              <a:camera prst="isometricLeftDown"/>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Bribery/Corruption</a:t>
              </a:r>
            </a:p>
          </p:txBody>
        </p:sp>
        <p:sp>
          <p:nvSpPr>
            <p:cNvPr id="35" name="Rectangle 34"/>
            <p:cNvSpPr/>
            <p:nvPr/>
          </p:nvSpPr>
          <p:spPr>
            <a:xfrm>
              <a:off x="5724712" y="5227650"/>
              <a:ext cx="900845" cy="814157"/>
            </a:xfrm>
            <a:prstGeom prst="rect">
              <a:avLst/>
            </a:prstGeom>
            <a:solidFill>
              <a:schemeClr val="accent3"/>
            </a:solidFill>
            <a:ln>
              <a:noFill/>
            </a:ln>
            <a:scene3d>
              <a:camera prst="isometricRightUp"/>
              <a:lightRig rig="soft" dir="t">
                <a:rot lat="0" lon="0" rev="19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7" name="Rectangle 36"/>
            <p:cNvSpPr/>
            <p:nvPr/>
          </p:nvSpPr>
          <p:spPr>
            <a:xfrm>
              <a:off x="6014832" y="3643802"/>
              <a:ext cx="3265460" cy="814157"/>
            </a:xfrm>
            <a:prstGeom prst="rect">
              <a:avLst/>
            </a:prstGeom>
            <a:solidFill>
              <a:schemeClr val="accent5">
                <a:lumMod val="75000"/>
              </a:schemeClr>
            </a:solidFill>
            <a:ln>
              <a:noFill/>
            </a:ln>
            <a:scene3d>
              <a:camera prst="isometricRightUp"/>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Anonymous Shell Companies</a:t>
              </a:r>
            </a:p>
          </p:txBody>
        </p:sp>
        <p:sp>
          <p:nvSpPr>
            <p:cNvPr id="38" name="Rectangle 37"/>
            <p:cNvSpPr/>
            <p:nvPr/>
          </p:nvSpPr>
          <p:spPr>
            <a:xfrm>
              <a:off x="5724712" y="4489721"/>
              <a:ext cx="900845" cy="814157"/>
            </a:xfrm>
            <a:prstGeom prst="rect">
              <a:avLst/>
            </a:prstGeom>
            <a:solidFill>
              <a:schemeClr val="accent5"/>
            </a:solidFill>
            <a:ln>
              <a:noFill/>
            </a:ln>
            <a:scene3d>
              <a:camera prst="isometricRightUp"/>
              <a:lightRig rig="soft" dir="t">
                <a:rot lat="0" lon="0" rev="186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40" name="Rectangle 39"/>
            <p:cNvSpPr/>
            <p:nvPr/>
          </p:nvSpPr>
          <p:spPr>
            <a:xfrm>
              <a:off x="2284412" y="2900378"/>
              <a:ext cx="3498707" cy="814157"/>
            </a:xfrm>
            <a:prstGeom prst="rect">
              <a:avLst/>
            </a:prstGeom>
            <a:solidFill>
              <a:schemeClr val="accent2">
                <a:lumMod val="75000"/>
              </a:schemeClr>
            </a:solidFill>
            <a:ln>
              <a:noFill/>
            </a:ln>
            <a:scene3d>
              <a:camera prst="isometricLeftDown"/>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Money Laundering/TBML</a:t>
              </a:r>
            </a:p>
          </p:txBody>
        </p:sp>
        <p:sp>
          <p:nvSpPr>
            <p:cNvPr id="41" name="Rectangle 40"/>
            <p:cNvSpPr/>
            <p:nvPr/>
          </p:nvSpPr>
          <p:spPr>
            <a:xfrm>
              <a:off x="5724713" y="3762583"/>
              <a:ext cx="900845" cy="814157"/>
            </a:xfrm>
            <a:prstGeom prst="rect">
              <a:avLst/>
            </a:prstGeom>
            <a:solidFill>
              <a:schemeClr val="accent2"/>
            </a:solidFill>
            <a:ln>
              <a:noFill/>
            </a:ln>
            <a:scene3d>
              <a:camera prst="isometricRightUp"/>
              <a:lightRig rig="soft" dir="t">
                <a:rot lat="0" lon="0" rev="19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24" name="Rectangle 23">
              <a:extLst>
                <a:ext uri="{FF2B5EF4-FFF2-40B4-BE49-F238E27FC236}">
                  <a16:creationId xmlns:a16="http://schemas.microsoft.com/office/drawing/2014/main" id="{47BBAD2B-1B34-46F9-9D9B-D3A83C348D55}"/>
                </a:ext>
              </a:extLst>
            </p:cNvPr>
            <p:cNvSpPr/>
            <p:nvPr/>
          </p:nvSpPr>
          <p:spPr>
            <a:xfrm>
              <a:off x="5865812" y="2057400"/>
              <a:ext cx="4006047" cy="814157"/>
            </a:xfrm>
            <a:prstGeom prst="rect">
              <a:avLst/>
            </a:prstGeom>
            <a:solidFill>
              <a:srgbClr val="009A46"/>
            </a:solidFill>
            <a:ln>
              <a:noFill/>
            </a:ln>
            <a:scene3d>
              <a:camera prst="isometricRightUp"/>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Countering Fakes: </a:t>
              </a:r>
            </a:p>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Regulatory/</a:t>
              </a:r>
            </a:p>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 Gaps</a:t>
              </a:r>
            </a:p>
          </p:txBody>
        </p:sp>
        <p:sp>
          <p:nvSpPr>
            <p:cNvPr id="25" name="Rectangle 24">
              <a:extLst>
                <a:ext uri="{FF2B5EF4-FFF2-40B4-BE49-F238E27FC236}">
                  <a16:creationId xmlns:a16="http://schemas.microsoft.com/office/drawing/2014/main" id="{21D047FB-4F27-4020-B4CA-6B9EA7D45374}"/>
                </a:ext>
              </a:extLst>
            </p:cNvPr>
            <p:cNvSpPr/>
            <p:nvPr/>
          </p:nvSpPr>
          <p:spPr>
            <a:xfrm>
              <a:off x="5724712" y="3044450"/>
              <a:ext cx="900845" cy="814157"/>
            </a:xfrm>
            <a:prstGeom prst="rect">
              <a:avLst/>
            </a:prstGeom>
            <a:solidFill>
              <a:srgbClr val="92D050"/>
            </a:solidFill>
            <a:ln>
              <a:noFill/>
            </a:ln>
            <a:scene3d>
              <a:camera prst="isometricRightUp"/>
              <a:lightRig rig="soft" dir="t">
                <a:rot lat="0" lon="0" rev="186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29" name="Rectangle 28">
              <a:extLst>
                <a:ext uri="{FF2B5EF4-FFF2-40B4-BE49-F238E27FC236}">
                  <a16:creationId xmlns:a16="http://schemas.microsoft.com/office/drawing/2014/main" id="{58137253-FFAB-4D20-B868-1DB9369E8087}"/>
                </a:ext>
              </a:extLst>
            </p:cNvPr>
            <p:cNvSpPr/>
            <p:nvPr/>
          </p:nvSpPr>
          <p:spPr>
            <a:xfrm>
              <a:off x="1935965" y="1371600"/>
              <a:ext cx="4006047" cy="814157"/>
            </a:xfrm>
            <a:prstGeom prst="rect">
              <a:avLst/>
            </a:prstGeom>
            <a:solidFill>
              <a:srgbClr val="FF0000"/>
            </a:solidFill>
            <a:ln>
              <a:noFill/>
            </a:ln>
            <a:scene3d>
              <a:camera prst="isometricLeftDown"/>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Illicit Trade/Illicit Economies</a:t>
              </a:r>
            </a:p>
          </p:txBody>
        </p:sp>
        <p:sp>
          <p:nvSpPr>
            <p:cNvPr id="30" name="Rectangle 29">
              <a:extLst>
                <a:ext uri="{FF2B5EF4-FFF2-40B4-BE49-F238E27FC236}">
                  <a16:creationId xmlns:a16="http://schemas.microsoft.com/office/drawing/2014/main" id="{56EC1B4E-4D12-42A9-8BFF-EDB1CB50445D}"/>
                </a:ext>
              </a:extLst>
            </p:cNvPr>
            <p:cNvSpPr/>
            <p:nvPr/>
          </p:nvSpPr>
          <p:spPr>
            <a:xfrm>
              <a:off x="5698892" y="2352392"/>
              <a:ext cx="1002309" cy="778767"/>
            </a:xfrm>
            <a:prstGeom prst="rect">
              <a:avLst/>
            </a:prstGeom>
            <a:solidFill>
              <a:schemeClr val="accent4"/>
            </a:solidFill>
            <a:ln>
              <a:noFill/>
            </a:ln>
            <a:scene3d>
              <a:camera prst="isometricRightUp"/>
              <a:lightRig rig="soft" dir="t">
                <a:rot lat="0" lon="0" rev="19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grpSp>
      <p:grpSp>
        <p:nvGrpSpPr>
          <p:cNvPr id="33" name="Group 32">
            <a:extLst>
              <a:ext uri="{FF2B5EF4-FFF2-40B4-BE49-F238E27FC236}">
                <a16:creationId xmlns:a16="http://schemas.microsoft.com/office/drawing/2014/main" id="{CC7269A1-9928-4B0C-A22E-349C79D0BD78}"/>
              </a:ext>
            </a:extLst>
          </p:cNvPr>
          <p:cNvGrpSpPr/>
          <p:nvPr/>
        </p:nvGrpSpPr>
        <p:grpSpPr>
          <a:xfrm>
            <a:off x="-59414" y="1345445"/>
            <a:ext cx="3973137" cy="1978221"/>
            <a:chOff x="1243643" y="3706656"/>
            <a:chExt cx="2509427" cy="1978221"/>
          </a:xfrm>
        </p:grpSpPr>
        <p:sp>
          <p:nvSpPr>
            <p:cNvPr id="36" name="TextBox 35">
              <a:extLst>
                <a:ext uri="{FF2B5EF4-FFF2-40B4-BE49-F238E27FC236}">
                  <a16:creationId xmlns:a16="http://schemas.microsoft.com/office/drawing/2014/main" id="{57C25E3A-6D4A-4462-BB5C-7553E09AC090}"/>
                </a:ext>
              </a:extLst>
            </p:cNvPr>
            <p:cNvSpPr txBox="1"/>
            <p:nvPr/>
          </p:nvSpPr>
          <p:spPr>
            <a:xfrm>
              <a:off x="1243643" y="4183504"/>
              <a:ext cx="2112752" cy="1501373"/>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Understanding harmful effects of illicit economies; collecting evidence of illicit trade; information-sharing across sectors; conduct joint and cross-border investigations and support calls for prosecution.</a:t>
              </a:r>
            </a:p>
          </p:txBody>
        </p:sp>
        <p:sp>
          <p:nvSpPr>
            <p:cNvPr id="39" name="TextBox 38">
              <a:extLst>
                <a:ext uri="{FF2B5EF4-FFF2-40B4-BE49-F238E27FC236}">
                  <a16:creationId xmlns:a16="http://schemas.microsoft.com/office/drawing/2014/main" id="{392BA3A2-5BED-4FC9-99E9-59BC579CB679}"/>
                </a:ext>
              </a:extLst>
            </p:cNvPr>
            <p:cNvSpPr txBox="1"/>
            <p:nvPr/>
          </p:nvSpPr>
          <p:spPr>
            <a:xfrm>
              <a:off x="1254773" y="3706656"/>
              <a:ext cx="2498297" cy="584775"/>
            </a:xfrm>
            <a:prstGeom prst="rect">
              <a:avLst/>
            </a:prstGeom>
            <a:noFill/>
          </p:spPr>
          <p:txBody>
            <a:bodyPr wrap="square" rtlCol="0">
              <a:spAutoFit/>
            </a:bodyPr>
            <a:lstStyle/>
            <a:p>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Impacts of Converging </a:t>
              </a:r>
            </a:p>
            <a:p>
              <a:r>
                <a:rPr lang="en-IN" sz="1600" b="1"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OC Threats in Illicit Spaces</a:t>
              </a:r>
            </a:p>
          </p:txBody>
        </p:sp>
      </p:grpSp>
      <p:pic>
        <p:nvPicPr>
          <p:cNvPr id="43" name="Picture 42">
            <a:extLst>
              <a:ext uri="{FF2B5EF4-FFF2-40B4-BE49-F238E27FC236}">
                <a16:creationId xmlns:a16="http://schemas.microsoft.com/office/drawing/2014/main" id="{700AD959-1DFF-40AF-BDA8-82143BAB416D}"/>
              </a:ext>
            </a:extLst>
          </p:cNvPr>
          <p:cNvPicPr>
            <a:picLocks noChangeAspect="1"/>
          </p:cNvPicPr>
          <p:nvPr/>
        </p:nvPicPr>
        <p:blipFill>
          <a:blip r:embed="rId3"/>
          <a:stretch>
            <a:fillRect/>
          </a:stretch>
        </p:blipFill>
        <p:spPr>
          <a:xfrm>
            <a:off x="5103339" y="514086"/>
            <a:ext cx="2334680" cy="1177095"/>
          </a:xfrm>
          <a:prstGeom prst="rect">
            <a:avLst/>
          </a:prstGeom>
        </p:spPr>
      </p:pic>
      <p:sp>
        <p:nvSpPr>
          <p:cNvPr id="44" name="TextBox 43">
            <a:extLst>
              <a:ext uri="{FF2B5EF4-FFF2-40B4-BE49-F238E27FC236}">
                <a16:creationId xmlns:a16="http://schemas.microsoft.com/office/drawing/2014/main" id="{0A329708-2EFA-4032-BD93-3DB57EB419E8}"/>
              </a:ext>
            </a:extLst>
          </p:cNvPr>
          <p:cNvSpPr txBox="1"/>
          <p:nvPr/>
        </p:nvSpPr>
        <p:spPr>
          <a:xfrm>
            <a:off x="-41792" y="5622294"/>
            <a:ext cx="4764573" cy="1169551"/>
          </a:xfrm>
          <a:prstGeom prst="rect">
            <a:avLst/>
          </a:prstGeom>
          <a:noFill/>
        </p:spPr>
        <p:txBody>
          <a:bodyPr wrap="square">
            <a:spAutoFit/>
          </a:bodyPr>
          <a:lstStyle/>
          <a:p>
            <a:r>
              <a:rPr lang="en-US" sz="1400" b="0" i="0" dirty="0">
                <a:effectLst/>
                <a:latin typeface="Open Sans" panose="020B0606030504020204" pitchFamily="34" charset="0"/>
                <a:ea typeface="Open Sans" panose="020B0606030504020204" pitchFamily="34" charset="0"/>
                <a:cs typeface="Open Sans" panose="020B0606030504020204" pitchFamily="34" charset="0"/>
              </a:rPr>
              <a:t>The reality is that both corruption and </a:t>
            </a:r>
            <a:r>
              <a:rPr lang="en-US" sz="1400" dirty="0">
                <a:latin typeface="Open Sans" panose="020B0606030504020204" pitchFamily="34" charset="0"/>
                <a:ea typeface="Open Sans" panose="020B0606030504020204" pitchFamily="34" charset="0"/>
                <a:cs typeface="Open Sans" panose="020B0606030504020204" pitchFamily="34" charset="0"/>
              </a:rPr>
              <a:t>organized crime </a:t>
            </a:r>
            <a:r>
              <a:rPr lang="en-US" sz="1400" b="0" i="0" dirty="0">
                <a:effectLst/>
                <a:latin typeface="Open Sans" panose="020B0606030504020204" pitchFamily="34" charset="0"/>
                <a:ea typeface="Open Sans" panose="020B0606030504020204" pitchFamily="34" charset="0"/>
                <a:cs typeface="Open Sans" panose="020B0606030504020204" pitchFamily="34" charset="0"/>
              </a:rPr>
              <a:t>are threat multipliers </a:t>
            </a:r>
            <a:r>
              <a:rPr lang="en-US" sz="1400" dirty="0">
                <a:latin typeface="Open Sans" panose="020B0606030504020204" pitchFamily="34" charset="0"/>
                <a:ea typeface="Open Sans" panose="020B0606030504020204" pitchFamily="34" charset="0"/>
                <a:cs typeface="Open Sans" panose="020B0606030504020204" pitchFamily="34" charset="0"/>
              </a:rPr>
              <a:t>across illicit spaces</a:t>
            </a:r>
            <a:r>
              <a:rPr lang="en-US" sz="1400" b="0" i="0" dirty="0">
                <a:effectLst/>
                <a:latin typeface="Open Sans" panose="020B0606030504020204" pitchFamily="34" charset="0"/>
                <a:ea typeface="Open Sans" panose="020B0606030504020204" pitchFamily="34" charset="0"/>
                <a:cs typeface="Open Sans" panose="020B0606030504020204" pitchFamily="34" charset="0"/>
              </a:rPr>
              <a:t> that ripple across borders and imperil democratic transparency and institutions and systems </a:t>
            </a:r>
            <a:r>
              <a:rPr lang="en-US" sz="1400" dirty="0">
                <a:latin typeface="Open Sans" panose="020B0606030504020204" pitchFamily="34" charset="0"/>
                <a:ea typeface="Open Sans" panose="020B0606030504020204" pitchFamily="34" charset="0"/>
                <a:cs typeface="Open Sans" panose="020B0606030504020204" pitchFamily="34" charset="0"/>
              </a:rPr>
              <a:t>vital for</a:t>
            </a:r>
            <a:r>
              <a:rPr lang="en-US" sz="1400" b="0" i="0" dirty="0">
                <a:effectLst/>
                <a:latin typeface="Open Sans" panose="020B0606030504020204" pitchFamily="34" charset="0"/>
                <a:ea typeface="Open Sans" panose="020B0606030504020204" pitchFamily="34" charset="0"/>
                <a:cs typeface="Open Sans" panose="020B0606030504020204" pitchFamily="34" charset="0"/>
              </a:rPr>
              <a:t> open, free, and just </a:t>
            </a:r>
            <a:r>
              <a:rPr lang="en-US" sz="1400" dirty="0">
                <a:latin typeface="Open Sans" panose="020B0606030504020204" pitchFamily="34" charset="0"/>
                <a:ea typeface="Open Sans" panose="020B0606030504020204" pitchFamily="34" charset="0"/>
                <a:cs typeface="Open Sans" panose="020B0606030504020204" pitchFamily="34" charset="0"/>
              </a:rPr>
              <a:t>markets/societies.</a:t>
            </a:r>
          </a:p>
        </p:txBody>
      </p:sp>
    </p:spTree>
    <p:extLst>
      <p:ext uri="{BB962C8B-B14F-4D97-AF65-F5344CB8AC3E}">
        <p14:creationId xmlns:p14="http://schemas.microsoft.com/office/powerpoint/2010/main" val="28028358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BC4D421-42C7-693E-E9E3-18123A24F732}"/>
              </a:ext>
            </a:extLst>
          </p:cNvPr>
          <p:cNvSpPr>
            <a:spLocks noGrp="1"/>
          </p:cNvSpPr>
          <p:nvPr>
            <p:ph type="title"/>
          </p:nvPr>
        </p:nvSpPr>
        <p:spPr>
          <a:xfrm>
            <a:off x="838200" y="401221"/>
            <a:ext cx="10515600" cy="1348065"/>
          </a:xfrm>
        </p:spPr>
        <p:txBody>
          <a:bodyPr>
            <a:normAutofit/>
          </a:bodyPr>
          <a:lstStyle/>
          <a:p>
            <a:r>
              <a:rPr lang="en-US" sz="4200">
                <a:solidFill>
                  <a:srgbClr val="FFFFFF"/>
                </a:solidFill>
                <a:latin typeface="Garamond" panose="02020404030301010803" pitchFamily="18" charset="0"/>
              </a:rPr>
              <a:t>Overview: Rapidly Transforming Hemispheric Threat Environment</a:t>
            </a:r>
          </a:p>
        </p:txBody>
      </p:sp>
      <p:sp>
        <p:nvSpPr>
          <p:cNvPr id="32" name="Content Placeholder 2">
            <a:extLst>
              <a:ext uri="{FF2B5EF4-FFF2-40B4-BE49-F238E27FC236}">
                <a16:creationId xmlns:a16="http://schemas.microsoft.com/office/drawing/2014/main" id="{6DC57DD0-1723-D06A-5D77-FB41438AE126}"/>
              </a:ext>
            </a:extLst>
          </p:cNvPr>
          <p:cNvSpPr>
            <a:spLocks noGrp="1"/>
          </p:cNvSpPr>
          <p:nvPr>
            <p:ph idx="1"/>
          </p:nvPr>
        </p:nvSpPr>
        <p:spPr>
          <a:xfrm>
            <a:off x="838200" y="2586789"/>
            <a:ext cx="10515600" cy="3590174"/>
          </a:xfrm>
        </p:spPr>
        <p:txBody>
          <a:bodyPr>
            <a:normAutofit/>
          </a:bodyPr>
          <a:lstStyle/>
          <a:p>
            <a:endParaRPr lang="en-US" sz="1400">
              <a:effectLst/>
              <a:latin typeface="Garamond" panose="02020404030301010803" pitchFamily="18" charset="0"/>
            </a:endParaRPr>
          </a:p>
          <a:p>
            <a:r>
              <a:rPr lang="en-US" sz="1400">
                <a:effectLst/>
                <a:latin typeface="Garamond" panose="02020404030301010803" pitchFamily="18" charset="0"/>
              </a:rPr>
              <a:t>New actors, new markets and new products are driving fragmentation among traditional groups, consolidation of criminalized economies </a:t>
            </a:r>
          </a:p>
          <a:p>
            <a:r>
              <a:rPr lang="en-US" sz="1400">
                <a:latin typeface="Garamond" panose="02020404030301010803" pitchFamily="18" charset="0"/>
              </a:rPr>
              <a:t>Rise of ideologically agnostic criminalized states opens new opportunities and alliances across the hemisphere</a:t>
            </a:r>
          </a:p>
          <a:p>
            <a:r>
              <a:rPr lang="en-US" sz="1400">
                <a:effectLst/>
                <a:latin typeface="Garamond" panose="02020404030301010803" pitchFamily="18" charset="0"/>
              </a:rPr>
              <a:t>Consolidation of multi-product rather than mono-product (cocaine) networks and convergence centers</a:t>
            </a:r>
          </a:p>
          <a:p>
            <a:r>
              <a:rPr lang="en-US" sz="1400">
                <a:effectLst/>
                <a:latin typeface="Garamond" panose="02020404030301010803" pitchFamily="18" charset="0"/>
              </a:rPr>
              <a:t>Traditional criminal actors based in Colombia and Mexico are now competing with – and sometimes collaborating with – new actors such as transnational gangs in Brazil and Central America, as well extra-regional, non-traditional actors. </a:t>
            </a:r>
          </a:p>
          <a:p>
            <a:r>
              <a:rPr lang="en-US" sz="1400">
                <a:effectLst/>
                <a:latin typeface="Garamond" panose="02020404030301010803" pitchFamily="18" charset="0"/>
              </a:rPr>
              <a:t>New presence of Albanian organized crime, Turkish criminal groups, Libyan actors and Italian mafia groups </a:t>
            </a:r>
          </a:p>
          <a:p>
            <a:r>
              <a:rPr lang="en-US" sz="1400">
                <a:effectLst/>
                <a:latin typeface="Garamond" panose="02020404030301010803" pitchFamily="18" charset="0"/>
              </a:rPr>
              <a:t>The Mexican Cartel Jalisco Nueva Generación (CJNG) has displaced the Sinaloa cartel as the dominant criminal network, expanding its illicit pipelines from primarily trafficking in cocaine to dominating fentanyl markets, fake pharmaceuticals, precursor chemicals methamphetamines and a host of other products. </a:t>
            </a:r>
          </a:p>
          <a:p>
            <a:r>
              <a:rPr lang="en-US" sz="1400">
                <a:effectLst/>
                <a:latin typeface="Garamond" panose="02020404030301010803" pitchFamily="18" charset="0"/>
              </a:rPr>
              <a:t>The malign influence of China, Russia, and Iran exacerbates regional anti-crime strategies. </a:t>
            </a:r>
          </a:p>
          <a:p>
            <a:r>
              <a:rPr lang="en-US" sz="1400">
                <a:latin typeface="Garamond" panose="02020404030301010803" pitchFamily="18" charset="0"/>
              </a:rPr>
              <a:t>Result: New revenue opportunities, new learning opportunities, new threats, new criminal convergence centers</a:t>
            </a:r>
            <a:endParaRPr lang="en-US" sz="1400">
              <a:effectLst/>
              <a:latin typeface="Garamond" panose="02020404030301010803" pitchFamily="18" charset="0"/>
            </a:endParaRPr>
          </a:p>
          <a:p>
            <a:endParaRPr lang="en-US" sz="1400">
              <a:effectLst/>
            </a:endParaRPr>
          </a:p>
          <a:p>
            <a:endParaRPr lang="en-US" sz="1400">
              <a:effectLst/>
            </a:endParaRPr>
          </a:p>
          <a:p>
            <a:endParaRPr lang="en-US" sz="1400"/>
          </a:p>
        </p:txBody>
      </p:sp>
    </p:spTree>
    <p:extLst>
      <p:ext uri="{BB962C8B-B14F-4D97-AF65-F5344CB8AC3E}">
        <p14:creationId xmlns:p14="http://schemas.microsoft.com/office/powerpoint/2010/main" val="159132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A map of the south and south america&#10;&#10;Description automatically generated with low confidence">
            <a:extLst>
              <a:ext uri="{FF2B5EF4-FFF2-40B4-BE49-F238E27FC236}">
                <a16:creationId xmlns:a16="http://schemas.microsoft.com/office/drawing/2014/main" id="{82F89CEB-C57D-9A1A-ED04-EBDE3EB89F3D}"/>
              </a:ext>
            </a:extLst>
          </p:cNvPr>
          <p:cNvPicPr>
            <a:picLocks noChangeAspect="1"/>
          </p:cNvPicPr>
          <p:nvPr/>
        </p:nvPicPr>
        <p:blipFill>
          <a:blip r:embed="rId2"/>
          <a:stretch>
            <a:fillRect/>
          </a:stretch>
        </p:blipFill>
        <p:spPr>
          <a:xfrm>
            <a:off x="6764465" y="643467"/>
            <a:ext cx="4442924" cy="5571066"/>
          </a:xfrm>
          <a:prstGeom prst="rect">
            <a:avLst/>
          </a:prstGeom>
        </p:spPr>
      </p:pic>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map&#10;&#10;Description automatically generated">
            <a:extLst>
              <a:ext uri="{FF2B5EF4-FFF2-40B4-BE49-F238E27FC236}">
                <a16:creationId xmlns:a16="http://schemas.microsoft.com/office/drawing/2014/main" id="{E6567919-EF9C-E803-E506-C67FA53B10DC}"/>
              </a:ext>
            </a:extLst>
          </p:cNvPr>
          <p:cNvPicPr>
            <a:picLocks noGrp="1" noChangeAspect="1"/>
          </p:cNvPicPr>
          <p:nvPr>
            <p:ph idx="1"/>
          </p:nvPr>
        </p:nvPicPr>
        <p:blipFill>
          <a:blip r:embed="rId3"/>
          <a:stretch>
            <a:fillRect/>
          </a:stretch>
        </p:blipFill>
        <p:spPr>
          <a:xfrm>
            <a:off x="768731" y="643467"/>
            <a:ext cx="4874681" cy="5571066"/>
          </a:xfrm>
          <a:prstGeom prst="rect">
            <a:avLst/>
          </a:prstGeom>
        </p:spPr>
      </p:pic>
    </p:spTree>
    <p:extLst>
      <p:ext uri="{BB962C8B-B14F-4D97-AF65-F5344CB8AC3E}">
        <p14:creationId xmlns:p14="http://schemas.microsoft.com/office/powerpoint/2010/main" val="237855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DB3E4-EA15-36A7-A68A-4CE858407819}"/>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Garamond" panose="02020404030301010803" pitchFamily="18" charset="0"/>
              </a:rPr>
              <a:t>Trafficking in Natural Resources</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B3E2B09-AE77-434D-A084-515FFEF00A14}"/>
              </a:ext>
            </a:extLst>
          </p:cNvPr>
          <p:cNvSpPr>
            <a:spLocks noGrp="1"/>
          </p:cNvSpPr>
          <p:nvPr>
            <p:ph idx="1"/>
          </p:nvPr>
        </p:nvSpPr>
        <p:spPr>
          <a:xfrm>
            <a:off x="4447308" y="591344"/>
            <a:ext cx="6906491" cy="5585619"/>
          </a:xfrm>
        </p:spPr>
        <p:txBody>
          <a:bodyPr anchor="ctr">
            <a:normAutofit/>
          </a:bodyPr>
          <a:lstStyle/>
          <a:p>
            <a:r>
              <a:rPr lang="en-US" sz="1500">
                <a:latin typeface="Garamond" panose="02020404030301010803" pitchFamily="18" charset="0"/>
              </a:rPr>
              <a:t>I</a:t>
            </a:r>
            <a:r>
              <a:rPr lang="en-US" sz="1500">
                <a:effectLst/>
                <a:latin typeface="Garamond" panose="02020404030301010803" pitchFamily="18" charset="0"/>
              </a:rPr>
              <a:t>llicit natural resource trafficking opens new revenue streams for transnational criminal organizations. The trade contributes to massive environmental degradation, health hazards, child labor, human trafficking and loss of state legitimacy </a:t>
            </a:r>
          </a:p>
          <a:p>
            <a:r>
              <a:rPr lang="en-US" sz="1500">
                <a:latin typeface="Garamond" panose="02020404030301010803" pitchFamily="18" charset="0"/>
              </a:rPr>
              <a:t>Point of convergence for multiple traditional and new illicit networks (ex-FARC, Sinaloa, CJNG, UAE, Libya, Turkey, Nicaragua)</a:t>
            </a:r>
            <a:endParaRPr lang="en-US" sz="1500">
              <a:effectLst/>
              <a:latin typeface="Garamond" panose="02020404030301010803" pitchFamily="18" charset="0"/>
            </a:endParaRPr>
          </a:p>
          <a:p>
            <a:r>
              <a:rPr lang="en-US" sz="1500">
                <a:effectLst/>
                <a:latin typeface="Garamond" panose="02020404030301010803" pitchFamily="18" charset="0"/>
              </a:rPr>
              <a:t>Illegally mined gold is an unregulated trade booming across the hemisphere from Venezuela, Colombia, Ecuador, Guyana, and in the north to the Madre de Dios regions of Peru and Bolivia and the Amazon Basin in Brazil</a:t>
            </a:r>
          </a:p>
          <a:p>
            <a:r>
              <a:rPr lang="en-US" sz="1500">
                <a:latin typeface="Garamond" panose="02020404030301010803" pitchFamily="18" charset="0"/>
              </a:rPr>
              <a:t>I</a:t>
            </a:r>
            <a:r>
              <a:rPr lang="en-US" sz="1500">
                <a:effectLst/>
                <a:latin typeface="Garamond" panose="02020404030301010803" pitchFamily="18" charset="0"/>
              </a:rPr>
              <a:t>llicit gold mining provides fungible assets that are easy to transport, largely impossible to trace once </a:t>
            </a:r>
            <a:r>
              <a:rPr lang="en-US" sz="1500">
                <a:latin typeface="Garamond" panose="02020404030301010803" pitchFamily="18" charset="0"/>
              </a:rPr>
              <a:t>extracted</a:t>
            </a:r>
            <a:r>
              <a:rPr lang="en-US" sz="1500">
                <a:effectLst/>
                <a:latin typeface="Garamond" panose="02020404030301010803" pitchFamily="18" charset="0"/>
              </a:rPr>
              <a:t>, and readily convertible in markets around the world </a:t>
            </a:r>
          </a:p>
          <a:p>
            <a:r>
              <a:rPr lang="en-US" sz="1500">
                <a:effectLst/>
                <a:latin typeface="Garamond" panose="02020404030301010803" pitchFamily="18" charset="0"/>
              </a:rPr>
              <a:t>If gold is at 95 percent purity or below while transported, it does not legally have to be declared a financial instrument. This makes it easy to move nearly pure gold to a financial hub without declaring it, refine it </a:t>
            </a:r>
            <a:r>
              <a:rPr lang="en-US" sz="1500" i="1">
                <a:effectLst/>
                <a:latin typeface="Garamond" panose="02020404030301010803" pitchFamily="18" charset="0"/>
              </a:rPr>
              <a:t>in situ </a:t>
            </a:r>
            <a:r>
              <a:rPr lang="en-US" sz="1500">
                <a:effectLst/>
                <a:latin typeface="Garamond" panose="02020404030301010803" pitchFamily="18" charset="0"/>
              </a:rPr>
              <a:t>and have gold that can be turned into cash immediately in ways that avoid the formal banking system </a:t>
            </a:r>
          </a:p>
          <a:p>
            <a:r>
              <a:rPr lang="en-US" sz="1500">
                <a:effectLst/>
                <a:latin typeface="Garamond" panose="02020404030301010803" pitchFamily="18" charset="0"/>
              </a:rPr>
              <a:t>Transnational criminal organizations develop pipelines to move gold to market, and ultimately also use these pipelines to traffic other natural resources such as coltan, timber, and exotic endangered animal species. </a:t>
            </a:r>
            <a:endParaRPr lang="en-US" sz="1500">
              <a:effectLst/>
            </a:endParaRPr>
          </a:p>
        </p:txBody>
      </p:sp>
    </p:spTree>
    <p:extLst>
      <p:ext uri="{BB962C8B-B14F-4D97-AF65-F5344CB8AC3E}">
        <p14:creationId xmlns:p14="http://schemas.microsoft.com/office/powerpoint/2010/main" val="334420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AA54A-F673-E5CC-25AD-16ECD72F73F3}"/>
              </a:ext>
            </a:extLst>
          </p:cNvPr>
          <p:cNvSpPr>
            <a:spLocks noGrp="1"/>
          </p:cNvSpPr>
          <p:nvPr>
            <p:ph type="title"/>
          </p:nvPr>
        </p:nvSpPr>
        <p:spPr>
          <a:xfrm>
            <a:off x="572493" y="238539"/>
            <a:ext cx="11018520" cy="1434415"/>
          </a:xfrm>
        </p:spPr>
        <p:txBody>
          <a:bodyPr anchor="b">
            <a:normAutofit/>
          </a:bodyPr>
          <a:lstStyle/>
          <a:p>
            <a:r>
              <a:rPr lang="en-US" sz="4600">
                <a:latin typeface="Garamond" panose="02020404030301010803" pitchFamily="18" charset="0"/>
              </a:rPr>
              <a:t>The Ascent, Diversification, and Expansion of the CJNG</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C000BC-310C-E02B-BAF7-A7A539673149}"/>
              </a:ext>
            </a:extLst>
          </p:cNvPr>
          <p:cNvSpPr>
            <a:spLocks noGrp="1"/>
          </p:cNvSpPr>
          <p:nvPr>
            <p:ph idx="1"/>
          </p:nvPr>
        </p:nvSpPr>
        <p:spPr>
          <a:xfrm>
            <a:off x="572493" y="2071316"/>
            <a:ext cx="6713552" cy="4119172"/>
          </a:xfrm>
        </p:spPr>
        <p:txBody>
          <a:bodyPr anchor="t">
            <a:normAutofit/>
          </a:bodyPr>
          <a:lstStyle/>
          <a:p>
            <a:r>
              <a:rPr lang="en-US" sz="1200">
                <a:effectLst/>
                <a:latin typeface="Garamond" panose="02020404030301010803" pitchFamily="18" charset="0"/>
              </a:rPr>
              <a:t>CJNG has emerged as the most prominent cocaine trafficking organization in Latin America, expanding its territorial control in multiple jurisdictions in order to control all illicit activities rather than just cocaine. </a:t>
            </a:r>
          </a:p>
          <a:p>
            <a:r>
              <a:rPr lang="en-US" sz="1200">
                <a:effectLst/>
                <a:latin typeface="Garamond" panose="02020404030301010803" pitchFamily="18" charset="0"/>
              </a:rPr>
              <a:t>CJNG rapidly scaled up its business opportunities inside and outside of Mexico, while moving to diversify its portfolio and develop new methodologies for laundering and moving its illicit proceeds. </a:t>
            </a:r>
          </a:p>
          <a:p>
            <a:r>
              <a:rPr lang="en-US" sz="1200">
                <a:effectLst/>
                <a:latin typeface="Garamond" panose="02020404030301010803" pitchFamily="18" charset="0"/>
              </a:rPr>
              <a:t>The CJNG’s rise has included political assassinations on powerful figures in the Mexican Department of Defense, including Coronel Hector Miguel Vargas Carrillo, who was killed in a criminal ambush on January 21, 2023 </a:t>
            </a:r>
          </a:p>
          <a:p>
            <a:r>
              <a:rPr lang="en-US" sz="1200">
                <a:effectLst/>
                <a:latin typeface="Garamond" panose="02020404030301010803" pitchFamily="18" charset="0"/>
              </a:rPr>
              <a:t>The CJNG bolstered its influence into territorial and economic supremacy that has facilitated business expansions into new criminal economies. These </a:t>
            </a:r>
            <a:r>
              <a:rPr lang="en-US" sz="1200">
                <a:latin typeface="Garamond" panose="02020404030301010803" pitchFamily="18" charset="0"/>
              </a:rPr>
              <a:t>expansions </a:t>
            </a:r>
            <a:r>
              <a:rPr lang="en-US" sz="1200">
                <a:effectLst/>
                <a:latin typeface="Garamond" panose="02020404030301010803" pitchFamily="18" charset="0"/>
              </a:rPr>
              <a:t>take advantage of transnational networks, in particular networks in Oceania and Asia, exploiting regulatory gaps and incomplete law enforcement capabilities </a:t>
            </a:r>
          </a:p>
          <a:p>
            <a:r>
              <a:rPr lang="en-US" sz="1200">
                <a:effectLst/>
                <a:latin typeface="Garamond" panose="02020404030301010803" pitchFamily="18" charset="0"/>
              </a:rPr>
              <a:t>A primary area of the CJNG’s expanded and diversified economic profile now includes a growing dominance in the trafficking of fake medicines and counterfeit pharmaceuticals (multi billion dollar)</a:t>
            </a:r>
          </a:p>
          <a:p>
            <a:r>
              <a:rPr lang="en-US" sz="1200">
                <a:effectLst/>
                <a:latin typeface="Garamond" panose="02020404030301010803" pitchFamily="18" charset="0"/>
              </a:rPr>
              <a:t>Fake medicine has included treatments for HIV, cancer, osteoporosis, diabetes, blood pressure, cholesterol, and obesity.</a:t>
            </a:r>
            <a:r>
              <a:rPr lang="en-US" sz="1200" b="1">
                <a:latin typeface="Garamond" panose="02020404030301010803" pitchFamily="18" charset="0"/>
              </a:rPr>
              <a:t> </a:t>
            </a:r>
            <a:r>
              <a:rPr lang="en-US" sz="1200">
                <a:effectLst/>
                <a:latin typeface="Garamond" panose="02020404030301010803" pitchFamily="18" charset="0"/>
              </a:rPr>
              <a:t>Counterfeit pharmaceuticals are often sold for a fifth of the price of real medicine. Pharmacists who oppose the sale of the counterfeit medicines do so at risk to their own lives.</a:t>
            </a:r>
          </a:p>
          <a:p>
            <a:r>
              <a:rPr lang="en-US" sz="1200">
                <a:effectLst/>
                <a:latin typeface="Garamond" panose="02020404030301010803" pitchFamily="18" charset="0"/>
              </a:rPr>
              <a:t>The CJNG and other cartels’ trafficking of counterfeit medicine includes increased production and trafficking of synthetic opioids, produced using Chinese suppliers </a:t>
            </a:r>
            <a:endParaRPr lang="en-US" sz="1200">
              <a:latin typeface="Garamond" panose="02020404030301010803" pitchFamily="18" charset="0"/>
            </a:endParaRPr>
          </a:p>
          <a:p>
            <a:endParaRPr lang="en-US" sz="1200">
              <a:effectLst/>
            </a:endParaRPr>
          </a:p>
          <a:p>
            <a:endParaRPr lang="en-US" sz="1200">
              <a:effectLst/>
            </a:endParaRPr>
          </a:p>
          <a:p>
            <a:endParaRPr lang="en-US" sz="1200"/>
          </a:p>
        </p:txBody>
      </p:sp>
      <p:pic>
        <p:nvPicPr>
          <p:cNvPr id="5" name="Picture 4" descr="Close-up unopened pill packets">
            <a:extLst>
              <a:ext uri="{FF2B5EF4-FFF2-40B4-BE49-F238E27FC236}">
                <a16:creationId xmlns:a16="http://schemas.microsoft.com/office/drawing/2014/main" id="{033127EC-30AC-5787-ECF7-904741409C76}"/>
              </a:ext>
            </a:extLst>
          </p:cNvPr>
          <p:cNvPicPr>
            <a:picLocks noChangeAspect="1"/>
          </p:cNvPicPr>
          <p:nvPr/>
        </p:nvPicPr>
        <p:blipFill rotWithShape="1">
          <a:blip r:embed="rId2"/>
          <a:srcRect l="22284" r="14461" b="-1"/>
          <a:stretch/>
        </p:blipFill>
        <p:spPr>
          <a:xfrm>
            <a:off x="7675658" y="2093976"/>
            <a:ext cx="3941064" cy="4096512"/>
          </a:xfrm>
          <a:prstGeom prst="rect">
            <a:avLst/>
          </a:prstGeom>
        </p:spPr>
      </p:pic>
    </p:spTree>
    <p:extLst>
      <p:ext uri="{BB962C8B-B14F-4D97-AF65-F5344CB8AC3E}">
        <p14:creationId xmlns:p14="http://schemas.microsoft.com/office/powerpoint/2010/main" val="33183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0F3379-C7B5-3F3A-C682-499C2D186DF3}"/>
              </a:ext>
            </a:extLst>
          </p:cNvPr>
          <p:cNvSpPr>
            <a:spLocks noGrp="1"/>
          </p:cNvSpPr>
          <p:nvPr>
            <p:ph type="title"/>
          </p:nvPr>
        </p:nvSpPr>
        <p:spPr>
          <a:xfrm>
            <a:off x="640081" y="329184"/>
            <a:ext cx="6241568" cy="1542288"/>
          </a:xfrm>
        </p:spPr>
        <p:txBody>
          <a:bodyPr vert="horz" lIns="91440" tIns="45720" rIns="91440" bIns="45720" rtlCol="0" anchor="b">
            <a:normAutofit/>
          </a:bodyPr>
          <a:lstStyle/>
          <a:p>
            <a:r>
              <a:rPr lang="en-US" sz="4200" dirty="0">
                <a:solidFill>
                  <a:srgbClr val="FFFFFF"/>
                </a:solidFill>
              </a:rPr>
              <a:t>Beyond Gangs: The MS-13 and PCC as Important TCOs</a:t>
            </a:r>
          </a:p>
        </p:txBody>
      </p:sp>
      <p:sp>
        <p:nvSpPr>
          <p:cNvPr id="22"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C64E93-E8D6-8F2D-F781-127FCD983DB1}"/>
              </a:ext>
            </a:extLst>
          </p:cNvPr>
          <p:cNvSpPr>
            <a:spLocks noGrp="1"/>
          </p:cNvSpPr>
          <p:nvPr>
            <p:ph type="body" sz="half" idx="2"/>
          </p:nvPr>
        </p:nvSpPr>
        <p:spPr>
          <a:xfrm>
            <a:off x="640081" y="2489200"/>
            <a:ext cx="6241568" cy="4039616"/>
          </a:xfrm>
        </p:spPr>
        <p:txBody>
          <a:bodyPr vert="horz" lIns="91440" tIns="45720" rIns="91440" bIns="45720" rtlCol="0">
            <a:normAutofit/>
          </a:bodyPr>
          <a:lstStyle/>
          <a:p>
            <a:pPr indent="-228600">
              <a:buFont typeface="Arial" panose="020B0604020202020204" pitchFamily="34" charset="0"/>
              <a:buChar char="•"/>
            </a:pPr>
            <a:r>
              <a:rPr lang="en-US" sz="1200" dirty="0">
                <a:solidFill>
                  <a:srgbClr val="FFFFFF"/>
                </a:solidFill>
              </a:rPr>
              <a:t>T</a:t>
            </a:r>
            <a:r>
              <a:rPr lang="en-US" sz="1200" dirty="0">
                <a:solidFill>
                  <a:srgbClr val="FFFFFF"/>
                </a:solidFill>
                <a:effectLst/>
              </a:rPr>
              <a:t>he MS-13 (Mara </a:t>
            </a:r>
            <a:r>
              <a:rPr lang="en-US" sz="1200" dirty="0" err="1">
                <a:solidFill>
                  <a:srgbClr val="FFFFFF"/>
                </a:solidFill>
                <a:effectLst/>
              </a:rPr>
              <a:t>Salvatrucha</a:t>
            </a:r>
            <a:r>
              <a:rPr lang="en-US" sz="1200" dirty="0">
                <a:solidFill>
                  <a:srgbClr val="FFFFFF"/>
                </a:solidFill>
                <a:effectLst/>
              </a:rPr>
              <a:t>) in Central America and the PCC (</a:t>
            </a:r>
            <a:r>
              <a:rPr lang="en-US" sz="1200" dirty="0" err="1">
                <a:solidFill>
                  <a:srgbClr val="FFFFFF"/>
                </a:solidFill>
                <a:effectLst/>
              </a:rPr>
              <a:t>Primeiro</a:t>
            </a:r>
            <a:r>
              <a:rPr lang="en-US" sz="1200" dirty="0">
                <a:solidFill>
                  <a:srgbClr val="FFFFFF"/>
                </a:solidFill>
                <a:effectLst/>
              </a:rPr>
              <a:t> </a:t>
            </a:r>
            <a:r>
              <a:rPr lang="en-US" sz="1200" dirty="0" err="1">
                <a:solidFill>
                  <a:srgbClr val="FFFFFF"/>
                </a:solidFill>
                <a:effectLst/>
              </a:rPr>
              <a:t>Comando</a:t>
            </a:r>
            <a:r>
              <a:rPr lang="en-US" sz="1200" dirty="0">
                <a:solidFill>
                  <a:srgbClr val="FFFFFF"/>
                </a:solidFill>
                <a:effectLst/>
              </a:rPr>
              <a:t> da Capital) in Brazil have been formerly identified primarily as street thugs known for their ruthless violence, flashy tattoos, neighborhood extortion rings and cultural insularity </a:t>
            </a:r>
          </a:p>
          <a:p>
            <a:pPr indent="-228600">
              <a:buFont typeface="Arial" panose="020B0604020202020204" pitchFamily="34" charset="0"/>
              <a:buChar char="•"/>
            </a:pPr>
            <a:r>
              <a:rPr lang="en-US" sz="1200" dirty="0">
                <a:solidFill>
                  <a:srgbClr val="FFFFFF"/>
                </a:solidFill>
              </a:rPr>
              <a:t>These gr</a:t>
            </a:r>
            <a:r>
              <a:rPr lang="en-US" sz="1200" dirty="0">
                <a:solidFill>
                  <a:srgbClr val="FFFFFF"/>
                </a:solidFill>
                <a:effectLst/>
              </a:rPr>
              <a:t>oups have moved beyond neighborhood gangs to Community Embedded Transnational Armed Groups (CETAGs) in informal and imperfect alliances. As such, they pose enormous and little-understood challenges to U.S. strategic interests </a:t>
            </a:r>
          </a:p>
          <a:p>
            <a:pPr indent="-228600">
              <a:buFont typeface="Arial" panose="020B0604020202020204" pitchFamily="34" charset="0"/>
              <a:buChar char="•"/>
            </a:pPr>
            <a:r>
              <a:rPr lang="en-US" sz="1200" dirty="0">
                <a:solidFill>
                  <a:srgbClr val="FFFFFF"/>
                </a:solidFill>
                <a:effectLst/>
              </a:rPr>
              <a:t>The groups – no longer gangs but transnational criminal structures – are becoming more deeply enmeshed in the global drug trade, illicit economies and armed conflicts in the hemisphere </a:t>
            </a:r>
          </a:p>
          <a:p>
            <a:pPr indent="-228600">
              <a:buFont typeface="Arial" panose="020B0604020202020204" pitchFamily="34" charset="0"/>
              <a:buChar char="•"/>
            </a:pPr>
            <a:r>
              <a:rPr lang="en-US" sz="1200" dirty="0">
                <a:solidFill>
                  <a:srgbClr val="FFFFFF"/>
                </a:solidFill>
                <a:effectLst/>
              </a:rPr>
              <a:t>Both groups rely on a hierarchical structure that is simultaneously rigid and allows for local autonomy. At the highest levels, the hierarchies are pyramid shaped. Leaders achieve coordination through bodies known as </a:t>
            </a:r>
            <a:r>
              <a:rPr lang="en-US" sz="1200" dirty="0" err="1">
                <a:solidFill>
                  <a:srgbClr val="FFFFFF"/>
                </a:solidFill>
                <a:effectLst/>
              </a:rPr>
              <a:t>sintonias</a:t>
            </a:r>
            <a:r>
              <a:rPr lang="en-US" sz="1200" dirty="0">
                <a:solidFill>
                  <a:srgbClr val="FFFFFF"/>
                </a:solidFill>
                <a:effectLst/>
              </a:rPr>
              <a:t> (PCC) and </a:t>
            </a:r>
            <a:r>
              <a:rPr lang="en-US" sz="1200" dirty="0" err="1">
                <a:solidFill>
                  <a:srgbClr val="FFFFFF"/>
                </a:solidFill>
                <a:effectLst/>
              </a:rPr>
              <a:t>ranflas</a:t>
            </a:r>
            <a:r>
              <a:rPr lang="en-US" sz="1200" dirty="0">
                <a:solidFill>
                  <a:srgbClr val="FFFFFF"/>
                </a:solidFill>
                <a:effectLst/>
              </a:rPr>
              <a:t> (MS-13), but local groups have significant freedom in implementing decisions they receive from upper leadership.</a:t>
            </a:r>
            <a:endParaRPr lang="en-US" sz="1200" dirty="0">
              <a:solidFill>
                <a:srgbClr val="FFFFFF"/>
              </a:solidFill>
            </a:endParaRPr>
          </a:p>
          <a:p>
            <a:pPr indent="-228600">
              <a:buFont typeface="Arial" panose="020B0604020202020204" pitchFamily="34" charset="0"/>
              <a:buChar char="•"/>
            </a:pPr>
            <a:r>
              <a:rPr lang="en-US" sz="1200" dirty="0">
                <a:solidFill>
                  <a:srgbClr val="FFFFFF"/>
                </a:solidFill>
                <a:effectLst/>
              </a:rPr>
              <a:t>Local, retail drug sales (</a:t>
            </a:r>
            <a:r>
              <a:rPr lang="en-US" sz="1200" dirty="0" err="1">
                <a:solidFill>
                  <a:srgbClr val="FFFFFF"/>
                </a:solidFill>
                <a:effectLst/>
              </a:rPr>
              <a:t>narco</a:t>
            </a:r>
            <a:r>
              <a:rPr lang="en-US" sz="1200" dirty="0">
                <a:solidFill>
                  <a:srgbClr val="FFFFFF"/>
                </a:solidFill>
                <a:effectLst/>
              </a:rPr>
              <a:t> </a:t>
            </a:r>
            <a:r>
              <a:rPr lang="en-US" sz="1200" dirty="0" err="1">
                <a:solidFill>
                  <a:srgbClr val="FFFFFF"/>
                </a:solidFill>
                <a:effectLst/>
              </a:rPr>
              <a:t>menudeo</a:t>
            </a:r>
            <a:r>
              <a:rPr lang="en-US" sz="1200" dirty="0">
                <a:solidFill>
                  <a:srgbClr val="FFFFFF"/>
                </a:solidFill>
                <a:effectLst/>
              </a:rPr>
              <a:t>) create local demand and provide income that allows them to diversify their criminal portfolios and move away from deeply unpopular revenue streams such as extortion in the neighborhoods they control. </a:t>
            </a:r>
          </a:p>
          <a:p>
            <a:pPr indent="-228600">
              <a:buFont typeface="Arial" panose="020B0604020202020204" pitchFamily="34" charset="0"/>
              <a:buChar char="•"/>
            </a:pPr>
            <a:r>
              <a:rPr lang="en-US" sz="1200" dirty="0">
                <a:solidFill>
                  <a:srgbClr val="FFFFFF"/>
                </a:solidFill>
                <a:effectLst/>
              </a:rPr>
              <a:t>While the PCC, unlike the MS-13, does not have operational U.S. branches and does not operate near a U.S. border, this CETAG has a demonstrated capacity to disrupt and destabilize multiple countries in the hemisphere – most notably Paraguay and Bolivia – as well as the operational capacity to deliver cocaine and other illicit products to Brazil, Africa and Europe.</a:t>
            </a:r>
          </a:p>
          <a:p>
            <a:pPr indent="-228600">
              <a:buFont typeface="Arial" panose="020B0604020202020204" pitchFamily="34" charset="0"/>
              <a:buChar char="•"/>
            </a:pPr>
            <a:endParaRPr lang="en-US" sz="1000" dirty="0">
              <a:solidFill>
                <a:srgbClr val="FFFFFF"/>
              </a:solidFill>
            </a:endParaRPr>
          </a:p>
        </p:txBody>
      </p:sp>
      <p:pic>
        <p:nvPicPr>
          <p:cNvPr id="6" name="Picture 5" descr="A picture containing text&#10;&#10;Description automatically generated">
            <a:extLst>
              <a:ext uri="{FF2B5EF4-FFF2-40B4-BE49-F238E27FC236}">
                <a16:creationId xmlns:a16="http://schemas.microsoft.com/office/drawing/2014/main" id="{04A9E171-0A97-4529-FF4B-9A583724CE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088" b="-3"/>
          <a:stretch/>
        </p:blipFill>
        <p:spPr>
          <a:xfrm>
            <a:off x="7690869" y="1205588"/>
            <a:ext cx="4014216" cy="3429165"/>
          </a:xfrm>
          <a:prstGeom prst="rect">
            <a:avLst/>
          </a:prstGeom>
        </p:spPr>
      </p:pic>
    </p:spTree>
    <p:extLst>
      <p:ext uri="{BB962C8B-B14F-4D97-AF65-F5344CB8AC3E}">
        <p14:creationId xmlns:p14="http://schemas.microsoft.com/office/powerpoint/2010/main" val="2087089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2391</Words>
  <Application>Microsoft Office PowerPoint</Application>
  <PresentationFormat>Widescreen</PresentationFormat>
  <Paragraphs>143</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-apple-system</vt:lpstr>
      <vt:lpstr>Arial</vt:lpstr>
      <vt:lpstr>Calibri</vt:lpstr>
      <vt:lpstr>Calibri Light</vt:lpstr>
      <vt:lpstr>Garamond</vt:lpstr>
      <vt:lpstr>Open Sans</vt:lpstr>
      <vt:lpstr>Roboto</vt:lpstr>
      <vt:lpstr>Wingdings</vt:lpstr>
      <vt:lpstr>Office Theme</vt:lpstr>
      <vt:lpstr>Emerging Transnational Organized Crime Threats in Latin America</vt:lpstr>
      <vt:lpstr>PowerPoint Presentation</vt:lpstr>
      <vt:lpstr>GORDIAN BLUEPRINT</vt:lpstr>
      <vt:lpstr>Countering “Illicit Spaces” Across Threat Landscapes</vt:lpstr>
      <vt:lpstr>Overview: Rapidly Transforming Hemispheric Threat Environment</vt:lpstr>
      <vt:lpstr>PowerPoint Presentation</vt:lpstr>
      <vt:lpstr>Trafficking in Natural Resources</vt:lpstr>
      <vt:lpstr>The Ascent, Diversification, and Expansion of the CJNG</vt:lpstr>
      <vt:lpstr>Beyond Gangs: The MS-13 and PCC as Important TCOs</vt:lpstr>
      <vt:lpstr>MS-13 EVOLUTION: Divergent Paths to Power</vt:lpstr>
      <vt:lpstr>PowerPoint Presentation</vt:lpstr>
      <vt:lpstr>The Emergence of New Extra-Regional Criminal Structures</vt:lpstr>
      <vt:lpstr>Ideologically Agnostic Criminalized States</vt:lpstr>
      <vt:lpstr>Convergence Case Study: Argentina’s Opaque PRC Lithium Extraction</vt:lpstr>
      <vt:lpstr>Case Study: Santiago del Estero, House of Mirrors </vt:lpstr>
      <vt:lpstr>PowerPoint Presentation</vt:lpstr>
      <vt:lpstr>Conclusion &amp;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Transnational Organized Crime Threats in Latin America</dc:title>
  <dc:creator>Marianne Richardson</dc:creator>
  <cp:lastModifiedBy>David Luna</cp:lastModifiedBy>
  <cp:revision>21</cp:revision>
  <dcterms:created xsi:type="dcterms:W3CDTF">2023-06-01T17:27:02Z</dcterms:created>
  <dcterms:modified xsi:type="dcterms:W3CDTF">2023-06-11T13:36:31Z</dcterms:modified>
</cp:coreProperties>
</file>