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0" r:id="rId2"/>
    <p:sldId id="258" r:id="rId3"/>
    <p:sldId id="306" r:id="rId4"/>
    <p:sldId id="256" r:id="rId5"/>
    <p:sldId id="259" r:id="rId6"/>
    <p:sldId id="257" r:id="rId7"/>
    <p:sldId id="307" r:id="rId8"/>
    <p:sldId id="272" r:id="rId9"/>
    <p:sldId id="305" r:id="rId10"/>
    <p:sldId id="308" r:id="rId11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Luna" initials="DL" lastIdx="1" clrIdx="0">
    <p:extLst>
      <p:ext uri="{19B8F6BF-5375-455C-9EA6-DF929625EA0E}">
        <p15:presenceInfo xmlns:p15="http://schemas.microsoft.com/office/powerpoint/2012/main" userId="David Lu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/>
    <p:restoredTop sz="75105" autoAdjust="0"/>
  </p:normalViewPr>
  <p:slideViewPr>
    <p:cSldViewPr snapToGrid="0" snapToObjects="1">
      <p:cViewPr varScale="1">
        <p:scale>
          <a:sx n="116" d="100"/>
          <a:sy n="116" d="100"/>
        </p:scale>
        <p:origin x="41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E8039D-20DA-4FA3-9188-6DC32CD86086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91EC9E-1146-4024-9677-7A8582BAB22A}">
      <dgm:prSet phldrT="[Text]" custT="1"/>
      <dgm:spPr/>
      <dgm:t>
        <a:bodyPr/>
        <a:lstStyle/>
        <a:p>
          <a:r>
            <a:rPr lang="en-US" sz="800" dirty="0"/>
            <a:t>.</a:t>
          </a:r>
        </a:p>
      </dgm:t>
    </dgm:pt>
    <dgm:pt modelId="{DCB86DF2-A7E4-46C8-864E-1D8B622B8004}" type="parTrans" cxnId="{1DFA3F5E-D7E1-4500-BB60-3AFCD600105A}">
      <dgm:prSet/>
      <dgm:spPr/>
      <dgm:t>
        <a:bodyPr/>
        <a:lstStyle/>
        <a:p>
          <a:endParaRPr lang="en-US"/>
        </a:p>
      </dgm:t>
    </dgm:pt>
    <dgm:pt modelId="{13471B4B-EAEC-4B20-B9EE-7065CB613AE4}" type="sibTrans" cxnId="{1DFA3F5E-D7E1-4500-BB60-3AFCD600105A}">
      <dgm:prSet/>
      <dgm:spPr/>
      <dgm:t>
        <a:bodyPr/>
        <a:lstStyle/>
        <a:p>
          <a:endParaRPr lang="en-US"/>
        </a:p>
      </dgm:t>
    </dgm:pt>
    <dgm:pt modelId="{C02A64E4-AE5A-43CC-BD46-BB87AFBD0BEF}">
      <dgm:prSet phldrT="[Text]" custT="1"/>
      <dgm:spPr/>
      <dgm:t>
        <a:bodyPr/>
        <a:lstStyle/>
        <a:p>
          <a:r>
            <a:rPr lang="en-US" sz="800" dirty="0"/>
            <a:t>.</a:t>
          </a:r>
        </a:p>
      </dgm:t>
    </dgm:pt>
    <dgm:pt modelId="{1CE5B9C1-65AB-4DF6-8C75-633BDF32FDFA}" type="parTrans" cxnId="{13D7B61A-A6DE-4256-A440-3005FB657D06}">
      <dgm:prSet/>
      <dgm:spPr/>
      <dgm:t>
        <a:bodyPr/>
        <a:lstStyle/>
        <a:p>
          <a:endParaRPr lang="en-US"/>
        </a:p>
      </dgm:t>
    </dgm:pt>
    <dgm:pt modelId="{65A71E66-6B7D-4443-A53A-DEFE15BB3A58}" type="sibTrans" cxnId="{13D7B61A-A6DE-4256-A440-3005FB657D06}">
      <dgm:prSet/>
      <dgm:spPr/>
      <dgm:t>
        <a:bodyPr/>
        <a:lstStyle/>
        <a:p>
          <a:endParaRPr lang="en-US"/>
        </a:p>
      </dgm:t>
    </dgm:pt>
    <dgm:pt modelId="{499FE5ED-F4D6-45E5-982C-0B1C2610DC45}">
      <dgm:prSet phldrT="[Text]" custT="1"/>
      <dgm:spPr/>
      <dgm:t>
        <a:bodyPr/>
        <a:lstStyle/>
        <a:p>
          <a:r>
            <a:rPr lang="en-US" sz="800" dirty="0"/>
            <a:t>.</a:t>
          </a:r>
        </a:p>
      </dgm:t>
    </dgm:pt>
    <dgm:pt modelId="{4460885D-60AC-4412-AB34-1B106416BCD0}" type="parTrans" cxnId="{749BA478-0A6B-4AD7-875C-89B7FA6C4305}">
      <dgm:prSet/>
      <dgm:spPr/>
      <dgm:t>
        <a:bodyPr/>
        <a:lstStyle/>
        <a:p>
          <a:endParaRPr lang="en-US"/>
        </a:p>
      </dgm:t>
    </dgm:pt>
    <dgm:pt modelId="{1B126F15-6938-4E53-AEC2-F3900CA90A2B}" type="sibTrans" cxnId="{749BA478-0A6B-4AD7-875C-89B7FA6C4305}">
      <dgm:prSet/>
      <dgm:spPr/>
      <dgm:t>
        <a:bodyPr/>
        <a:lstStyle/>
        <a:p>
          <a:endParaRPr lang="en-US"/>
        </a:p>
      </dgm:t>
    </dgm:pt>
    <dgm:pt modelId="{EEB4B04A-E2E3-4097-82EB-58988902EC99}">
      <dgm:prSet phldrT="[Text]" custT="1"/>
      <dgm:spPr/>
      <dgm:t>
        <a:bodyPr/>
        <a:lstStyle/>
        <a:p>
          <a:r>
            <a:rPr lang="en-US" sz="800" dirty="0"/>
            <a:t>.</a:t>
          </a:r>
        </a:p>
      </dgm:t>
    </dgm:pt>
    <dgm:pt modelId="{0178B7EA-A574-4D5E-AA2F-6137C69BE6A0}" type="parTrans" cxnId="{6C479C97-079A-4E8B-888F-6B644484EC40}">
      <dgm:prSet/>
      <dgm:spPr/>
      <dgm:t>
        <a:bodyPr/>
        <a:lstStyle/>
        <a:p>
          <a:endParaRPr lang="en-US"/>
        </a:p>
      </dgm:t>
    </dgm:pt>
    <dgm:pt modelId="{208FCE76-0A31-4B94-A0BD-BC030F6BF081}" type="sibTrans" cxnId="{6C479C97-079A-4E8B-888F-6B644484EC40}">
      <dgm:prSet/>
      <dgm:spPr/>
      <dgm:t>
        <a:bodyPr/>
        <a:lstStyle/>
        <a:p>
          <a:endParaRPr lang="en-US"/>
        </a:p>
      </dgm:t>
    </dgm:pt>
    <dgm:pt modelId="{DB828C81-69FB-4DC5-AC16-042A8E2D62DD}">
      <dgm:prSet phldrT="[Text]" custT="1"/>
      <dgm:spPr/>
      <dgm:t>
        <a:bodyPr/>
        <a:lstStyle/>
        <a:p>
          <a:r>
            <a:rPr lang="en-US" sz="800" dirty="0"/>
            <a:t>.</a:t>
          </a:r>
        </a:p>
      </dgm:t>
    </dgm:pt>
    <dgm:pt modelId="{6EA3141F-7430-43D8-A4D7-3A0C96193B90}" type="parTrans" cxnId="{8C369D39-2F7D-4553-8089-4C0E6BA8BFBF}">
      <dgm:prSet/>
      <dgm:spPr/>
      <dgm:t>
        <a:bodyPr/>
        <a:lstStyle/>
        <a:p>
          <a:endParaRPr lang="en-US"/>
        </a:p>
      </dgm:t>
    </dgm:pt>
    <dgm:pt modelId="{6085CE42-9AF5-4406-9477-8EFB2BB40BE6}" type="sibTrans" cxnId="{8C369D39-2F7D-4553-8089-4C0E6BA8BFBF}">
      <dgm:prSet/>
      <dgm:spPr/>
      <dgm:t>
        <a:bodyPr/>
        <a:lstStyle/>
        <a:p>
          <a:endParaRPr lang="en-US"/>
        </a:p>
      </dgm:t>
    </dgm:pt>
    <dgm:pt modelId="{B585EE8F-9137-4B11-AD5B-C27FDB84ADA7}" type="pres">
      <dgm:prSet presAssocID="{09E8039D-20DA-4FA3-9188-6DC32CD86086}" presName="cycle" presStyleCnt="0">
        <dgm:presLayoutVars>
          <dgm:dir/>
          <dgm:resizeHandles val="exact"/>
        </dgm:presLayoutVars>
      </dgm:prSet>
      <dgm:spPr/>
    </dgm:pt>
    <dgm:pt modelId="{1A29CF4F-D4DE-45C7-B7B2-04882A2570C6}" type="pres">
      <dgm:prSet presAssocID="{4391EC9E-1146-4024-9677-7A8582BAB22A}" presName="dummy" presStyleCnt="0"/>
      <dgm:spPr/>
    </dgm:pt>
    <dgm:pt modelId="{6A6709D8-D3A5-4F84-8E74-7FA040F92669}" type="pres">
      <dgm:prSet presAssocID="{4391EC9E-1146-4024-9677-7A8582BAB22A}" presName="node" presStyleLbl="revTx" presStyleIdx="0" presStyleCnt="5">
        <dgm:presLayoutVars>
          <dgm:bulletEnabled val="1"/>
        </dgm:presLayoutVars>
      </dgm:prSet>
      <dgm:spPr/>
    </dgm:pt>
    <dgm:pt modelId="{DC1FC352-B5CB-4827-AF7D-CDB19BDA5430}" type="pres">
      <dgm:prSet presAssocID="{13471B4B-EAEC-4B20-B9EE-7065CB613AE4}" presName="sibTrans" presStyleLbl="node1" presStyleIdx="0" presStyleCnt="5" custScaleX="98795" custLinFactNeighborX="17025" custLinFactNeighborY="7332"/>
      <dgm:spPr/>
    </dgm:pt>
    <dgm:pt modelId="{F2E8C2FD-464B-44BB-8B2E-E6BEA90092B4}" type="pres">
      <dgm:prSet presAssocID="{C02A64E4-AE5A-43CC-BD46-BB87AFBD0BEF}" presName="dummy" presStyleCnt="0"/>
      <dgm:spPr/>
    </dgm:pt>
    <dgm:pt modelId="{AD52C14D-994E-4546-AFAE-3BE605886676}" type="pres">
      <dgm:prSet presAssocID="{C02A64E4-AE5A-43CC-BD46-BB87AFBD0BEF}" presName="node" presStyleLbl="revTx" presStyleIdx="1" presStyleCnt="5">
        <dgm:presLayoutVars>
          <dgm:bulletEnabled val="1"/>
        </dgm:presLayoutVars>
      </dgm:prSet>
      <dgm:spPr/>
    </dgm:pt>
    <dgm:pt modelId="{3BD03906-5199-4C6C-9455-0B727206490A}" type="pres">
      <dgm:prSet presAssocID="{65A71E66-6B7D-4443-A53A-DEFE15BB3A58}" presName="sibTrans" presStyleLbl="node1" presStyleIdx="1" presStyleCnt="5" custScaleX="112307" custLinFactNeighborX="10687" custLinFactNeighborY="8869"/>
      <dgm:spPr/>
    </dgm:pt>
    <dgm:pt modelId="{392D5A8D-7784-41B3-AC48-10D24E96B6BA}" type="pres">
      <dgm:prSet presAssocID="{499FE5ED-F4D6-45E5-982C-0B1C2610DC45}" presName="dummy" presStyleCnt="0"/>
      <dgm:spPr/>
    </dgm:pt>
    <dgm:pt modelId="{BBA2CB75-844F-456A-A50C-6FD87E6F6E72}" type="pres">
      <dgm:prSet presAssocID="{499FE5ED-F4D6-45E5-982C-0B1C2610DC45}" presName="node" presStyleLbl="revTx" presStyleIdx="2" presStyleCnt="5" custRadScaleRad="97034" custRadScaleInc="4038">
        <dgm:presLayoutVars>
          <dgm:bulletEnabled val="1"/>
        </dgm:presLayoutVars>
      </dgm:prSet>
      <dgm:spPr/>
    </dgm:pt>
    <dgm:pt modelId="{03EC6394-EE81-42D2-8A00-D509A2E8CC72}" type="pres">
      <dgm:prSet presAssocID="{1B126F15-6938-4E53-AEC2-F3900CA90A2B}" presName="sibTrans" presStyleLbl="node1" presStyleIdx="2" presStyleCnt="5" custScaleX="108131" custScaleY="105336" custLinFactNeighborX="812" custLinFactNeighborY="5236"/>
      <dgm:spPr/>
    </dgm:pt>
    <dgm:pt modelId="{393662DE-1E3D-41BF-B05D-FAAD0753836B}" type="pres">
      <dgm:prSet presAssocID="{EEB4B04A-E2E3-4097-82EB-58988902EC99}" presName="dummy" presStyleCnt="0"/>
      <dgm:spPr/>
    </dgm:pt>
    <dgm:pt modelId="{D06AD1B7-28BC-46F8-8623-4D7E82B9F7F2}" type="pres">
      <dgm:prSet presAssocID="{EEB4B04A-E2E3-4097-82EB-58988902EC99}" presName="node" presStyleLbl="revTx" presStyleIdx="3" presStyleCnt="5">
        <dgm:presLayoutVars>
          <dgm:bulletEnabled val="1"/>
        </dgm:presLayoutVars>
      </dgm:prSet>
      <dgm:spPr/>
    </dgm:pt>
    <dgm:pt modelId="{334A05CB-A9D9-483D-B018-F5569F05F0B2}" type="pres">
      <dgm:prSet presAssocID="{208FCE76-0A31-4B94-A0BD-BC030F6BF081}" presName="sibTrans" presStyleLbl="node1" presStyleIdx="3" presStyleCnt="5" custLinFactNeighborX="3133" custLinFactNeighborY="3439"/>
      <dgm:spPr/>
    </dgm:pt>
    <dgm:pt modelId="{E346B283-B9FB-495F-A4DF-33AE17CB0A86}" type="pres">
      <dgm:prSet presAssocID="{DB828C81-69FB-4DC5-AC16-042A8E2D62DD}" presName="dummy" presStyleCnt="0"/>
      <dgm:spPr/>
    </dgm:pt>
    <dgm:pt modelId="{C8BB82EE-0F8C-44EF-9BAD-BAE841075755}" type="pres">
      <dgm:prSet presAssocID="{DB828C81-69FB-4DC5-AC16-042A8E2D62DD}" presName="node" presStyleLbl="revTx" presStyleIdx="4" presStyleCnt="5">
        <dgm:presLayoutVars>
          <dgm:bulletEnabled val="1"/>
        </dgm:presLayoutVars>
      </dgm:prSet>
      <dgm:spPr/>
    </dgm:pt>
    <dgm:pt modelId="{B30768F5-4378-475C-80AA-86A62F6677CB}" type="pres">
      <dgm:prSet presAssocID="{6085CE42-9AF5-4406-9477-8EFB2BB40BE6}" presName="sibTrans" presStyleLbl="node1" presStyleIdx="4" presStyleCnt="5" custLinFactNeighborX="5954" custLinFactNeighborY="5283"/>
      <dgm:spPr/>
    </dgm:pt>
  </dgm:ptLst>
  <dgm:cxnLst>
    <dgm:cxn modelId="{0C85FB10-90B4-4CDB-A613-82031620D80E}" type="presOf" srcId="{13471B4B-EAEC-4B20-B9EE-7065CB613AE4}" destId="{DC1FC352-B5CB-4827-AF7D-CDB19BDA5430}" srcOrd="0" destOrd="0" presId="urn:microsoft.com/office/officeart/2005/8/layout/cycle1"/>
    <dgm:cxn modelId="{A231AC11-3294-4C1A-8A45-4714004721A5}" type="presOf" srcId="{C02A64E4-AE5A-43CC-BD46-BB87AFBD0BEF}" destId="{AD52C14D-994E-4546-AFAE-3BE605886676}" srcOrd="0" destOrd="0" presId="urn:microsoft.com/office/officeart/2005/8/layout/cycle1"/>
    <dgm:cxn modelId="{13D7B61A-A6DE-4256-A440-3005FB657D06}" srcId="{09E8039D-20DA-4FA3-9188-6DC32CD86086}" destId="{C02A64E4-AE5A-43CC-BD46-BB87AFBD0BEF}" srcOrd="1" destOrd="0" parTransId="{1CE5B9C1-65AB-4DF6-8C75-633BDF32FDFA}" sibTransId="{65A71E66-6B7D-4443-A53A-DEFE15BB3A58}"/>
    <dgm:cxn modelId="{2CA11A25-701D-424C-B12F-3DC4CD89C779}" type="presOf" srcId="{208FCE76-0A31-4B94-A0BD-BC030F6BF081}" destId="{334A05CB-A9D9-483D-B018-F5569F05F0B2}" srcOrd="0" destOrd="0" presId="urn:microsoft.com/office/officeart/2005/8/layout/cycle1"/>
    <dgm:cxn modelId="{8C369D39-2F7D-4553-8089-4C0E6BA8BFBF}" srcId="{09E8039D-20DA-4FA3-9188-6DC32CD86086}" destId="{DB828C81-69FB-4DC5-AC16-042A8E2D62DD}" srcOrd="4" destOrd="0" parTransId="{6EA3141F-7430-43D8-A4D7-3A0C96193B90}" sibTransId="{6085CE42-9AF5-4406-9477-8EFB2BB40BE6}"/>
    <dgm:cxn modelId="{1DFA3F5E-D7E1-4500-BB60-3AFCD600105A}" srcId="{09E8039D-20DA-4FA3-9188-6DC32CD86086}" destId="{4391EC9E-1146-4024-9677-7A8582BAB22A}" srcOrd="0" destOrd="0" parTransId="{DCB86DF2-A7E4-46C8-864E-1D8B622B8004}" sibTransId="{13471B4B-EAEC-4B20-B9EE-7065CB613AE4}"/>
    <dgm:cxn modelId="{1FC95745-8BF7-42D6-9EF6-0B3172300DD9}" type="presOf" srcId="{09E8039D-20DA-4FA3-9188-6DC32CD86086}" destId="{B585EE8F-9137-4B11-AD5B-C27FDB84ADA7}" srcOrd="0" destOrd="0" presId="urn:microsoft.com/office/officeart/2005/8/layout/cycle1"/>
    <dgm:cxn modelId="{4FD07167-0103-405D-846F-7A1A9905CFD4}" type="presOf" srcId="{6085CE42-9AF5-4406-9477-8EFB2BB40BE6}" destId="{B30768F5-4378-475C-80AA-86A62F6677CB}" srcOrd="0" destOrd="0" presId="urn:microsoft.com/office/officeart/2005/8/layout/cycle1"/>
    <dgm:cxn modelId="{F1FACE69-C8E7-44AE-A5B3-D18293E49250}" type="presOf" srcId="{65A71E66-6B7D-4443-A53A-DEFE15BB3A58}" destId="{3BD03906-5199-4C6C-9455-0B727206490A}" srcOrd="0" destOrd="0" presId="urn:microsoft.com/office/officeart/2005/8/layout/cycle1"/>
    <dgm:cxn modelId="{749BA478-0A6B-4AD7-875C-89B7FA6C4305}" srcId="{09E8039D-20DA-4FA3-9188-6DC32CD86086}" destId="{499FE5ED-F4D6-45E5-982C-0B1C2610DC45}" srcOrd="2" destOrd="0" parTransId="{4460885D-60AC-4412-AB34-1B106416BCD0}" sibTransId="{1B126F15-6938-4E53-AEC2-F3900CA90A2B}"/>
    <dgm:cxn modelId="{9E21E859-2301-4C81-BBD6-6AD14EC15598}" type="presOf" srcId="{1B126F15-6938-4E53-AEC2-F3900CA90A2B}" destId="{03EC6394-EE81-42D2-8A00-D509A2E8CC72}" srcOrd="0" destOrd="0" presId="urn:microsoft.com/office/officeart/2005/8/layout/cycle1"/>
    <dgm:cxn modelId="{6C479C97-079A-4E8B-888F-6B644484EC40}" srcId="{09E8039D-20DA-4FA3-9188-6DC32CD86086}" destId="{EEB4B04A-E2E3-4097-82EB-58988902EC99}" srcOrd="3" destOrd="0" parTransId="{0178B7EA-A574-4D5E-AA2F-6137C69BE6A0}" sibTransId="{208FCE76-0A31-4B94-A0BD-BC030F6BF081}"/>
    <dgm:cxn modelId="{6D31B3E0-EFD8-44A0-88C3-689B0D927E52}" type="presOf" srcId="{499FE5ED-F4D6-45E5-982C-0B1C2610DC45}" destId="{BBA2CB75-844F-456A-A50C-6FD87E6F6E72}" srcOrd="0" destOrd="0" presId="urn:microsoft.com/office/officeart/2005/8/layout/cycle1"/>
    <dgm:cxn modelId="{8A2CD4E4-07DB-44AA-A6A1-1621005A1A56}" type="presOf" srcId="{EEB4B04A-E2E3-4097-82EB-58988902EC99}" destId="{D06AD1B7-28BC-46F8-8623-4D7E82B9F7F2}" srcOrd="0" destOrd="0" presId="urn:microsoft.com/office/officeart/2005/8/layout/cycle1"/>
    <dgm:cxn modelId="{667F60E7-CE6E-45DD-A621-30635361090B}" type="presOf" srcId="{4391EC9E-1146-4024-9677-7A8582BAB22A}" destId="{6A6709D8-D3A5-4F84-8E74-7FA040F92669}" srcOrd="0" destOrd="0" presId="urn:microsoft.com/office/officeart/2005/8/layout/cycle1"/>
    <dgm:cxn modelId="{A37277F2-9389-4555-BC72-90B99C25930E}" type="presOf" srcId="{DB828C81-69FB-4DC5-AC16-042A8E2D62DD}" destId="{C8BB82EE-0F8C-44EF-9BAD-BAE841075755}" srcOrd="0" destOrd="0" presId="urn:microsoft.com/office/officeart/2005/8/layout/cycle1"/>
    <dgm:cxn modelId="{E1C83829-E432-496C-9CD8-EE6E35DD9271}" type="presParOf" srcId="{B585EE8F-9137-4B11-AD5B-C27FDB84ADA7}" destId="{1A29CF4F-D4DE-45C7-B7B2-04882A2570C6}" srcOrd="0" destOrd="0" presId="urn:microsoft.com/office/officeart/2005/8/layout/cycle1"/>
    <dgm:cxn modelId="{D1329D88-0799-4D85-94DC-DE991DFC86D5}" type="presParOf" srcId="{B585EE8F-9137-4B11-AD5B-C27FDB84ADA7}" destId="{6A6709D8-D3A5-4F84-8E74-7FA040F92669}" srcOrd="1" destOrd="0" presId="urn:microsoft.com/office/officeart/2005/8/layout/cycle1"/>
    <dgm:cxn modelId="{EF25877D-521A-476B-90F0-E2A651F87E06}" type="presParOf" srcId="{B585EE8F-9137-4B11-AD5B-C27FDB84ADA7}" destId="{DC1FC352-B5CB-4827-AF7D-CDB19BDA5430}" srcOrd="2" destOrd="0" presId="urn:microsoft.com/office/officeart/2005/8/layout/cycle1"/>
    <dgm:cxn modelId="{AC4EF8F3-8E53-47F1-AA78-312559AEC4D2}" type="presParOf" srcId="{B585EE8F-9137-4B11-AD5B-C27FDB84ADA7}" destId="{F2E8C2FD-464B-44BB-8B2E-E6BEA90092B4}" srcOrd="3" destOrd="0" presId="urn:microsoft.com/office/officeart/2005/8/layout/cycle1"/>
    <dgm:cxn modelId="{24FD23EF-CDE2-4F90-99C4-561560ACD6BC}" type="presParOf" srcId="{B585EE8F-9137-4B11-AD5B-C27FDB84ADA7}" destId="{AD52C14D-994E-4546-AFAE-3BE605886676}" srcOrd="4" destOrd="0" presId="urn:microsoft.com/office/officeart/2005/8/layout/cycle1"/>
    <dgm:cxn modelId="{DFB76D95-0288-44F9-B562-6E56D7D98CD4}" type="presParOf" srcId="{B585EE8F-9137-4B11-AD5B-C27FDB84ADA7}" destId="{3BD03906-5199-4C6C-9455-0B727206490A}" srcOrd="5" destOrd="0" presId="urn:microsoft.com/office/officeart/2005/8/layout/cycle1"/>
    <dgm:cxn modelId="{715FEDA6-F0F9-420C-89DD-CFAE0D341053}" type="presParOf" srcId="{B585EE8F-9137-4B11-AD5B-C27FDB84ADA7}" destId="{392D5A8D-7784-41B3-AC48-10D24E96B6BA}" srcOrd="6" destOrd="0" presId="urn:microsoft.com/office/officeart/2005/8/layout/cycle1"/>
    <dgm:cxn modelId="{085242A7-DA0B-4900-BB42-8F38A491AF77}" type="presParOf" srcId="{B585EE8F-9137-4B11-AD5B-C27FDB84ADA7}" destId="{BBA2CB75-844F-456A-A50C-6FD87E6F6E72}" srcOrd="7" destOrd="0" presId="urn:microsoft.com/office/officeart/2005/8/layout/cycle1"/>
    <dgm:cxn modelId="{4D41410E-79D9-4749-85DB-E53EDB7B76B0}" type="presParOf" srcId="{B585EE8F-9137-4B11-AD5B-C27FDB84ADA7}" destId="{03EC6394-EE81-42D2-8A00-D509A2E8CC72}" srcOrd="8" destOrd="0" presId="urn:microsoft.com/office/officeart/2005/8/layout/cycle1"/>
    <dgm:cxn modelId="{262EA418-BB3E-46F8-9C54-C2EF7B62741F}" type="presParOf" srcId="{B585EE8F-9137-4B11-AD5B-C27FDB84ADA7}" destId="{393662DE-1E3D-41BF-B05D-FAAD0753836B}" srcOrd="9" destOrd="0" presId="urn:microsoft.com/office/officeart/2005/8/layout/cycle1"/>
    <dgm:cxn modelId="{4A30FEC4-3B8B-4880-81E4-FF369191A068}" type="presParOf" srcId="{B585EE8F-9137-4B11-AD5B-C27FDB84ADA7}" destId="{D06AD1B7-28BC-46F8-8623-4D7E82B9F7F2}" srcOrd="10" destOrd="0" presId="urn:microsoft.com/office/officeart/2005/8/layout/cycle1"/>
    <dgm:cxn modelId="{83227937-F887-4B55-8C68-5C893228523E}" type="presParOf" srcId="{B585EE8F-9137-4B11-AD5B-C27FDB84ADA7}" destId="{334A05CB-A9D9-483D-B018-F5569F05F0B2}" srcOrd="11" destOrd="0" presId="urn:microsoft.com/office/officeart/2005/8/layout/cycle1"/>
    <dgm:cxn modelId="{38DFCC17-CC94-465B-9760-0624B5F96B60}" type="presParOf" srcId="{B585EE8F-9137-4B11-AD5B-C27FDB84ADA7}" destId="{E346B283-B9FB-495F-A4DF-33AE17CB0A86}" srcOrd="12" destOrd="0" presId="urn:microsoft.com/office/officeart/2005/8/layout/cycle1"/>
    <dgm:cxn modelId="{4B24590E-1408-407C-8CDC-FD8BC6C7A850}" type="presParOf" srcId="{B585EE8F-9137-4B11-AD5B-C27FDB84ADA7}" destId="{C8BB82EE-0F8C-44EF-9BAD-BAE841075755}" srcOrd="13" destOrd="0" presId="urn:microsoft.com/office/officeart/2005/8/layout/cycle1"/>
    <dgm:cxn modelId="{F2F186F3-4656-4DAB-B737-B275867E9D05}" type="presParOf" srcId="{B585EE8F-9137-4B11-AD5B-C27FDB84ADA7}" destId="{B30768F5-4378-475C-80AA-86A62F6677CB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709D8-D3A5-4F84-8E74-7FA040F92669}">
      <dsp:nvSpPr>
        <dsp:cNvPr id="0" name=""/>
        <dsp:cNvSpPr/>
      </dsp:nvSpPr>
      <dsp:spPr>
        <a:xfrm>
          <a:off x="4958337" y="28496"/>
          <a:ext cx="979846" cy="979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</a:t>
          </a:r>
        </a:p>
      </dsp:txBody>
      <dsp:txXfrm>
        <a:off x="4958337" y="28496"/>
        <a:ext cx="979846" cy="979846"/>
      </dsp:txXfrm>
    </dsp:sp>
    <dsp:sp modelId="{DC1FC352-B5CB-4827-AF7D-CDB19BDA5430}">
      <dsp:nvSpPr>
        <dsp:cNvPr id="0" name=""/>
        <dsp:cNvSpPr/>
      </dsp:nvSpPr>
      <dsp:spPr>
        <a:xfrm>
          <a:off x="3299023" y="269437"/>
          <a:ext cx="3632571" cy="3676877"/>
        </a:xfrm>
        <a:prstGeom prst="circularArrow">
          <a:avLst>
            <a:gd name="adj1" fmla="val 5197"/>
            <a:gd name="adj2" fmla="val 335649"/>
            <a:gd name="adj3" fmla="val 21294318"/>
            <a:gd name="adj4" fmla="val 19765296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2C14D-994E-4546-AFAE-3BE605886676}">
      <dsp:nvSpPr>
        <dsp:cNvPr id="0" name=""/>
        <dsp:cNvSpPr/>
      </dsp:nvSpPr>
      <dsp:spPr>
        <a:xfrm>
          <a:off x="5550994" y="1852508"/>
          <a:ext cx="979846" cy="979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</a:t>
          </a:r>
        </a:p>
      </dsp:txBody>
      <dsp:txXfrm>
        <a:off x="5550994" y="1852508"/>
        <a:ext cx="979846" cy="979846"/>
      </dsp:txXfrm>
    </dsp:sp>
    <dsp:sp modelId="{3BD03906-5199-4C6C-9455-0B727206490A}">
      <dsp:nvSpPr>
        <dsp:cNvPr id="0" name=""/>
        <dsp:cNvSpPr/>
      </dsp:nvSpPr>
      <dsp:spPr>
        <a:xfrm>
          <a:off x="2870409" y="260736"/>
          <a:ext cx="4129391" cy="3676877"/>
        </a:xfrm>
        <a:prstGeom prst="circularArrow">
          <a:avLst>
            <a:gd name="adj1" fmla="val 5197"/>
            <a:gd name="adj2" fmla="val 335649"/>
            <a:gd name="adj3" fmla="val 4190367"/>
            <a:gd name="adj4" fmla="val 2429289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2CB75-844F-456A-A50C-6FD87E6F6E72}">
      <dsp:nvSpPr>
        <dsp:cNvPr id="0" name=""/>
        <dsp:cNvSpPr/>
      </dsp:nvSpPr>
      <dsp:spPr>
        <a:xfrm>
          <a:off x="3972622" y="2931195"/>
          <a:ext cx="979846" cy="979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</a:t>
          </a:r>
        </a:p>
      </dsp:txBody>
      <dsp:txXfrm>
        <a:off x="3972622" y="2931195"/>
        <a:ext cx="979846" cy="979846"/>
      </dsp:txXfrm>
    </dsp:sp>
    <dsp:sp modelId="{03EC6394-EE81-42D2-8A00-D509A2E8CC72}">
      <dsp:nvSpPr>
        <dsp:cNvPr id="0" name=""/>
        <dsp:cNvSpPr/>
      </dsp:nvSpPr>
      <dsp:spPr>
        <a:xfrm>
          <a:off x="2475509" y="25658"/>
          <a:ext cx="3975844" cy="3873076"/>
        </a:xfrm>
        <a:prstGeom prst="circularArrow">
          <a:avLst>
            <a:gd name="adj1" fmla="val 5197"/>
            <a:gd name="adj2" fmla="val 335649"/>
            <a:gd name="adj3" fmla="val 8025638"/>
            <a:gd name="adj4" fmla="val 6384722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AD1B7-28BC-46F8-8623-4D7E82B9F7F2}">
      <dsp:nvSpPr>
        <dsp:cNvPr id="0" name=""/>
        <dsp:cNvSpPr/>
      </dsp:nvSpPr>
      <dsp:spPr>
        <a:xfrm>
          <a:off x="2447799" y="1852508"/>
          <a:ext cx="979846" cy="979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</a:t>
          </a:r>
        </a:p>
      </dsp:txBody>
      <dsp:txXfrm>
        <a:off x="2447799" y="1852508"/>
        <a:ext cx="979846" cy="979846"/>
      </dsp:txXfrm>
    </dsp:sp>
    <dsp:sp modelId="{334A05CB-A9D9-483D-B018-F5569F05F0B2}">
      <dsp:nvSpPr>
        <dsp:cNvPr id="0" name=""/>
        <dsp:cNvSpPr/>
      </dsp:nvSpPr>
      <dsp:spPr>
        <a:xfrm>
          <a:off x="2766078" y="126296"/>
          <a:ext cx="3676877" cy="3676877"/>
        </a:xfrm>
        <a:prstGeom prst="circularArrow">
          <a:avLst>
            <a:gd name="adj1" fmla="val 5197"/>
            <a:gd name="adj2" fmla="val 335649"/>
            <a:gd name="adj3" fmla="val 12299055"/>
            <a:gd name="adj4" fmla="val 10770033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BB82EE-0F8C-44EF-9BAD-BAE841075755}">
      <dsp:nvSpPr>
        <dsp:cNvPr id="0" name=""/>
        <dsp:cNvSpPr/>
      </dsp:nvSpPr>
      <dsp:spPr>
        <a:xfrm>
          <a:off x="3040457" y="28496"/>
          <a:ext cx="979846" cy="979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.</a:t>
          </a:r>
        </a:p>
      </dsp:txBody>
      <dsp:txXfrm>
        <a:off x="3040457" y="28496"/>
        <a:ext cx="979846" cy="979846"/>
      </dsp:txXfrm>
    </dsp:sp>
    <dsp:sp modelId="{B30768F5-4378-475C-80AA-86A62F6677CB}">
      <dsp:nvSpPr>
        <dsp:cNvPr id="0" name=""/>
        <dsp:cNvSpPr/>
      </dsp:nvSpPr>
      <dsp:spPr>
        <a:xfrm>
          <a:off x="2869802" y="194098"/>
          <a:ext cx="3676877" cy="3676877"/>
        </a:xfrm>
        <a:prstGeom prst="circularArrow">
          <a:avLst>
            <a:gd name="adj1" fmla="val 5197"/>
            <a:gd name="adj2" fmla="val 335649"/>
            <a:gd name="adj3" fmla="val 16866799"/>
            <a:gd name="adj4" fmla="val 15197552"/>
            <a:gd name="adj5" fmla="val 6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43EA-0A05-4D97-B681-B6C7B83167F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0A8B2-B8D2-43E8-AA94-DC8672A18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6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0A8B2-B8D2-43E8-AA94-DC8672A187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5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0A8B2-B8D2-43E8-AA94-DC8672A187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91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0A8B2-B8D2-43E8-AA94-DC8672A187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4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0A8B2-B8D2-43E8-AA94-DC8672A187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15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0A8B2-B8D2-43E8-AA94-DC8672A187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02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0A8B2-B8D2-43E8-AA94-DC8672A187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04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0A8B2-B8D2-43E8-AA94-DC8672A187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37D78-6F08-DF4D-A321-F947B8239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E0C60-D98B-A84B-80E2-3A844CC06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4678C-547A-8940-B54E-8EE8A0FA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D7EEE-68AB-C34F-B5FC-9D12ED8D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08826-1BC1-2C4E-BEDA-C7F994A2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3352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8B45-639A-D340-9C35-5CDCB4301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12256-70C3-0441-AD90-5FAE912A0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7C825-FBE4-4142-B68E-DB6A8C56C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090E1-9C9F-2044-9DD2-0084619BF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0234E-BD85-F643-A0CE-147DEBF1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715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E7C568-7A11-3948-A4BE-FA34152BED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929B6-DC6A-A248-975A-E9E4AE662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99C8A-FFEE-7540-A0FA-98C2837E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65E01-AAAD-9B4C-895B-3C86ED12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5FE72-5994-5E4C-B8A2-B85397D1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5823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B0142-A137-7A42-866D-FEB0A535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64C18-A7E6-0B4D-8AB1-1A9CC292B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4EAD1-9306-1A45-BFEF-D32FA31FA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F94F-9173-BE44-81E4-08DA0DB1A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E1CBA-B9AC-F34F-B8AB-524631C2D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5828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19C8-913E-D144-A7DA-79CD185B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090EC-242A-314C-A011-EAE932BE5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1DDB5-5E97-2B49-A81B-C9612782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BCED-16D4-6B44-99D4-9A178AF4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EAE2B-D71A-D644-B965-330B1860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5623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C303E-92CA-164F-AE11-B868E684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58587-34FA-3049-A60B-E3109E7FE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A89AF-4904-4849-A5B4-9BD272787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EB620-8A9A-BD4C-8AEB-AE6148DF3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AC7B3-8EAA-CC44-8ACE-AD4B9E80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A79F0-6B88-2147-A5D0-4D307F4F0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7292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0F21-EAFC-E848-9DC1-93639279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439D0-B3E9-8D40-99F2-C38777669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50C95-3400-DC4F-832F-38B1A4760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0EBEA-55DD-C744-A035-3ED786546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5A20F6-A5F7-DC4A-B686-8DF86E7E2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50D9D-ADF4-9F42-B9D3-24A1E36B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DF8FD-06B6-0C45-8372-C1688091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9E0F6-193F-C848-AECC-E2C215B56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715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854E-2E49-6D4B-A5A4-4EFEFB80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B8ADA-77AA-5644-9F3E-1428D13C6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7A6614-C748-0D4A-8B0F-69DE2AC07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FD3BC-B40A-5B4E-837F-45F05089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391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FDE7BD-CBAE-CB47-806C-9FB9C1AC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0A29C-5564-8C4C-B5D7-5106734B7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6292E-F18D-3545-B940-BA538DF1F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37926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FA1BF-A4A5-AA4C-91B7-165FED75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BF7DF-1749-BE43-8570-10D19F05E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203A33-0A17-9C4D-A29D-751F3AE27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E991F-C709-4547-AAD7-E25ECBE74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0A84C-282A-D74F-B7E5-F2BD9128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F6A7A-7C7C-1F4E-9B47-A7427F258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3575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3E3C1-617B-F342-82B9-08120E47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91892A-DE49-104B-9B23-882183E9E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323DC-4A90-8C47-A96E-02BA17908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91DFE-6575-1448-BCF5-81E48346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DE1D3-C716-1241-8187-8DB6BE78E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3D0EF-99A2-4E40-A692-902D21A9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5028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558D-A791-7849-98F5-0A1F25209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9A192-2B39-C24F-9C9E-93DD57453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F906A-E0B8-F44D-B902-8C3ED2D13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1E4B-EFEB-B447-A066-E3BC27D0BC95}" type="datetimeFigureOut">
              <a:rPr lang="en-MX" smtClean="0"/>
              <a:t>09/07/2021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D7809-3F31-7D40-9CEA-875477BF0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CEF9-F215-3A4A-B25E-ED4AD5FE8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0D96C-B620-CD4A-B8EF-6C5641E22D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287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Luna@ICAIE.com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oshuaPotter@ICAIE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tz-risk.rusi.org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6E0F-0E0E-4F59-8FC6-3914E294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472F6-9881-4551-A7F0-64E3410DC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May be an image of text">
            <a:extLst>
              <a:ext uri="{FF2B5EF4-FFF2-40B4-BE49-F238E27FC236}">
                <a16:creationId xmlns:a16="http://schemas.microsoft.com/office/drawing/2014/main" id="{72D0313B-49F6-4979-A6D9-1B1F12858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E779CC-03E5-4312-BB78-B46C0EC71A16}"/>
              </a:ext>
            </a:extLst>
          </p:cNvPr>
          <p:cNvSpPr txBox="1"/>
          <p:nvPr/>
        </p:nvSpPr>
        <p:spPr>
          <a:xfrm>
            <a:off x="0" y="3000633"/>
            <a:ext cx="1084099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600" b="1" dirty="0">
                <a:solidFill>
                  <a:srgbClr val="0070C0"/>
                </a:solidFill>
              </a:rPr>
              <a:t>COUNTERING RISKY &amp; UNRULY ILLICIT SPACES ACROSS FTZs</a:t>
            </a:r>
            <a:endParaRPr lang="en-US" sz="26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WFZO-INTA Dialogue </a:t>
            </a:r>
          </a:p>
          <a:p>
            <a:r>
              <a:rPr lang="en-US" sz="20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Free </a:t>
            </a:r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Trade 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Zones (FTZs): </a:t>
            </a:r>
          </a:p>
          <a:p>
            <a:r>
              <a:rPr lang="en-US" sz="20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How to Combat </a:t>
            </a:r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llicit Trade &amp; Counterfeiting</a:t>
            </a:r>
            <a:endParaRPr lang="en-US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David M. Luna</a:t>
            </a:r>
          </a:p>
          <a:p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President &amp; CEO, Luna Global Networks</a:t>
            </a:r>
          </a:p>
          <a:p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Executive Director, ICAIE</a:t>
            </a:r>
          </a:p>
          <a:p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2802466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0C73C5-77F9-4767-A225-1A32C3651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B8349-41E6-4B18-84CB-954B3F63EEAC}"/>
              </a:ext>
            </a:extLst>
          </p:cNvPr>
          <p:cNvSpPr txBox="1"/>
          <p:nvPr/>
        </p:nvSpPr>
        <p:spPr>
          <a:xfrm>
            <a:off x="1486930" y="2759675"/>
            <a:ext cx="41230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CONTACTS</a:t>
            </a: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endParaRPr lang="en-US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David M. Luna</a:t>
            </a:r>
          </a:p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 Director</a:t>
            </a:r>
          </a:p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DavidLuna@ICAIE.com</a:t>
            </a:r>
            <a:endParaRPr lang="en-US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Josh Potter</a:t>
            </a:r>
          </a:p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Deputy Executive Director</a:t>
            </a:r>
          </a:p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JoshuaPotter@ICAIE.com</a:t>
            </a:r>
            <a:endParaRPr lang="en-US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52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F904C-F309-4362-BBB1-024024A1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6BC4C-CC96-4278-B6D8-D8360D0E1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MarineTraffic updated density maps explained">
            <a:extLst>
              <a:ext uri="{FF2B5EF4-FFF2-40B4-BE49-F238E27FC236}">
                <a16:creationId xmlns:a16="http://schemas.microsoft.com/office/drawing/2014/main" id="{AB0F31FE-12ED-4772-AF7E-EC94316E9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B0375-222D-40D2-A596-E9F3390BDF50}"/>
              </a:ext>
            </a:extLst>
          </p:cNvPr>
          <p:cNvSpPr txBox="1"/>
          <p:nvPr/>
        </p:nvSpPr>
        <p:spPr>
          <a:xfrm>
            <a:off x="578821" y="5814860"/>
            <a:ext cx="35895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MarineTraffic</a:t>
            </a:r>
            <a:r>
              <a:rPr lang="en-US" sz="1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Density Maps for 2018 and 2019 provides snapshot of the most-travelled sea routes around the globe. </a:t>
            </a:r>
            <a:r>
              <a:rPr lang="en-US" sz="1000" b="1" dirty="0">
                <a:solidFill>
                  <a:schemeClr val="bg1"/>
                </a:solidFill>
              </a:rPr>
              <a:t>https://www.marinetraffic.com/blog/shipping-trends-at-a-glance/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F08ACB-8A3E-4524-945F-704C4D8CBA78}"/>
              </a:ext>
            </a:extLst>
          </p:cNvPr>
          <p:cNvSpPr txBox="1"/>
          <p:nvPr/>
        </p:nvSpPr>
        <p:spPr>
          <a:xfrm>
            <a:off x="7387880" y="85734"/>
            <a:ext cx="44741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Trade Zones can have a catalytic effect on economies, including attracting Foreign Direct Investment and helping to expand economic development, growth and prosperity.</a:t>
            </a:r>
          </a:p>
          <a:p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nearly 63% of customs seizures of counterfeit and pirated goods involve small parcels; US: 90 percent; BUT in terms of value:  80% shipping.</a:t>
            </a:r>
            <a:endParaRPr lang="en-US" sz="1800" b="1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9497C-384B-44E6-BBC3-F9763AC43911}"/>
              </a:ext>
            </a:extLst>
          </p:cNvPr>
          <p:cNvSpPr txBox="1"/>
          <p:nvPr/>
        </p:nvSpPr>
        <p:spPr>
          <a:xfrm>
            <a:off x="4427725" y="5668235"/>
            <a:ext cx="7628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in too many parts of the world, FTZs are also exploited on a daily basis by some to facilitate illicit activities that produce broader market reputational harm and put the economic and physical security of many communities in danger.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1A4B8-EEFE-4461-8AFA-3EDF2CF1F948}"/>
              </a:ext>
            </a:extLst>
          </p:cNvPr>
          <p:cNvSpPr txBox="1"/>
          <p:nvPr/>
        </p:nvSpPr>
        <p:spPr>
          <a:xfrm>
            <a:off x="204972" y="224234"/>
            <a:ext cx="70855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2019, the global trade value of goods exported throughout the world amounted to approximately 19 trillion U.S. dollars at current prices.</a:t>
            </a:r>
            <a:endParaRPr lang="en-US" sz="1800" b="1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b="1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90% of all trade is conducted via maritime containers </a:t>
            </a:r>
          </a:p>
          <a:p>
            <a:r>
              <a:rPr lang="en-US" sz="1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which more than 500 million are shipped yearly in the trade supply chain, less than 2% are inspected; </a:t>
            </a:r>
          </a:p>
          <a:p>
            <a:r>
              <a:rPr lang="en-US" sz="1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25 % of such trade goes through FTZs.</a:t>
            </a:r>
          </a:p>
          <a:p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 and Info-sharing Cooperation across Ports/FTZs, etc.</a:t>
            </a:r>
          </a:p>
        </p:txBody>
      </p:sp>
    </p:spTree>
    <p:extLst>
      <p:ext uri="{BB962C8B-B14F-4D97-AF65-F5344CB8AC3E}">
        <p14:creationId xmlns:p14="http://schemas.microsoft.com/office/powerpoint/2010/main" val="4056342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A8736E-0967-431B-84F0-9FD6E7AE0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182486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18ACE-3756-0247-93FB-DF6C807CD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6954"/>
            <a:ext cx="12192000" cy="521101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ED40AB-DF6A-EC45-9B26-23AE12552ED3}"/>
              </a:ext>
            </a:extLst>
          </p:cNvPr>
          <p:cNvCxnSpPr>
            <a:cxnSpLocks/>
          </p:cNvCxnSpPr>
          <p:nvPr/>
        </p:nvCxnSpPr>
        <p:spPr>
          <a:xfrm>
            <a:off x="819046" y="2473675"/>
            <a:ext cx="1201342" cy="53948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28836A-BF8E-9344-8702-6D487DBF8088}"/>
              </a:ext>
            </a:extLst>
          </p:cNvPr>
          <p:cNvCxnSpPr/>
          <p:nvPr/>
        </p:nvCxnSpPr>
        <p:spPr>
          <a:xfrm>
            <a:off x="1107559" y="3581842"/>
            <a:ext cx="137595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271CC1-7E40-764D-A986-A74D40AC7866}"/>
              </a:ext>
            </a:extLst>
          </p:cNvPr>
          <p:cNvCxnSpPr>
            <a:cxnSpLocks/>
          </p:cNvCxnSpPr>
          <p:nvPr/>
        </p:nvCxnSpPr>
        <p:spPr>
          <a:xfrm>
            <a:off x="801757" y="3013163"/>
            <a:ext cx="1385572" cy="24129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4FE892-26B9-B44F-8567-D2BF1F54C7C1}"/>
              </a:ext>
            </a:extLst>
          </p:cNvPr>
          <p:cNvCxnSpPr>
            <a:cxnSpLocks/>
          </p:cNvCxnSpPr>
          <p:nvPr/>
        </p:nvCxnSpPr>
        <p:spPr>
          <a:xfrm flipV="1">
            <a:off x="3223779" y="3354174"/>
            <a:ext cx="301353" cy="7482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5A9248-3598-3844-A0D3-601936DE25F9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3467512" y="4842658"/>
            <a:ext cx="894703" cy="2483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1E7AE6-B286-ED42-81F0-1FB835383C0F}"/>
              </a:ext>
            </a:extLst>
          </p:cNvPr>
          <p:cNvCxnSpPr>
            <a:cxnSpLocks/>
          </p:cNvCxnSpPr>
          <p:nvPr/>
        </p:nvCxnSpPr>
        <p:spPr>
          <a:xfrm flipV="1">
            <a:off x="9703087" y="2298022"/>
            <a:ext cx="1090691" cy="35292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38998E-4632-5542-ADDB-B992A9238A41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9170043" y="3652227"/>
            <a:ext cx="1529766" cy="12738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1BB86A-6C26-9740-A761-54E0917DC415}"/>
              </a:ext>
            </a:extLst>
          </p:cNvPr>
          <p:cNvCxnSpPr>
            <a:cxnSpLocks/>
          </p:cNvCxnSpPr>
          <p:nvPr/>
        </p:nvCxnSpPr>
        <p:spPr>
          <a:xfrm>
            <a:off x="7371087" y="2924502"/>
            <a:ext cx="380242" cy="60817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B940CAC-8595-9242-83C5-AD4721B39829}"/>
              </a:ext>
            </a:extLst>
          </p:cNvPr>
          <p:cNvSpPr txBox="1"/>
          <p:nvPr/>
        </p:nvSpPr>
        <p:spPr>
          <a:xfrm>
            <a:off x="37070" y="2110848"/>
            <a:ext cx="854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1400" b="1" dirty="0">
                <a:solidFill>
                  <a:srgbClr val="FF0000"/>
                </a:solidFill>
                <a:latin typeface="Helvetica" pitchFamily="2" charset="0"/>
              </a:rPr>
              <a:t>Mexico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D9716D-88D3-9F41-B6BB-FC15FB6FA9E6}"/>
              </a:ext>
            </a:extLst>
          </p:cNvPr>
          <p:cNvSpPr txBox="1"/>
          <p:nvPr/>
        </p:nvSpPr>
        <p:spPr>
          <a:xfrm>
            <a:off x="42724" y="2814180"/>
            <a:ext cx="826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1400" b="1" dirty="0">
                <a:solidFill>
                  <a:srgbClr val="FF0000"/>
                </a:solidFill>
                <a:latin typeface="Helvetica" pitchFamily="2" charset="0"/>
              </a:rPr>
              <a:t>Belize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87FD-C979-0445-97C7-D6E90AA3B84B}"/>
              </a:ext>
            </a:extLst>
          </p:cNvPr>
          <p:cNvSpPr txBox="1"/>
          <p:nvPr/>
        </p:nvSpPr>
        <p:spPr>
          <a:xfrm>
            <a:off x="56476" y="3354174"/>
            <a:ext cx="967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1400" b="1" dirty="0">
                <a:solidFill>
                  <a:srgbClr val="FF0000"/>
                </a:solidFill>
                <a:latin typeface="Helvetica" pitchFamily="2" charset="0"/>
              </a:rPr>
              <a:t>Panama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36ABA9-0602-5849-9820-3AEE5B788368}"/>
              </a:ext>
            </a:extLst>
          </p:cNvPr>
          <p:cNvSpPr txBox="1"/>
          <p:nvPr/>
        </p:nvSpPr>
        <p:spPr>
          <a:xfrm>
            <a:off x="3390720" y="3107282"/>
            <a:ext cx="132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1400" b="1" dirty="0">
                <a:solidFill>
                  <a:srgbClr val="FF0000"/>
                </a:solidFill>
                <a:latin typeface="Helvetica" pitchFamily="2" charset="0"/>
              </a:rPr>
              <a:t>Venezuela</a:t>
            </a:r>
            <a:endParaRPr lang="en-US" sz="1400" b="1" dirty="0">
              <a:solidFill>
                <a:srgbClr val="FF0000"/>
              </a:solidFill>
              <a:latin typeface="Helvetica" pitchFamily="2" charset="0"/>
            </a:endParaRPr>
          </a:p>
          <a:p>
            <a:r>
              <a:rPr lang="en-US" sz="1400" b="0" i="0" dirty="0">
                <a:solidFill>
                  <a:srgbClr val="00B0F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Isla Margarita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FD2FC7-2B47-7848-8FA3-92DFDFAE4699}"/>
              </a:ext>
            </a:extLst>
          </p:cNvPr>
          <p:cNvSpPr txBox="1"/>
          <p:nvPr/>
        </p:nvSpPr>
        <p:spPr>
          <a:xfrm>
            <a:off x="4362215" y="4688769"/>
            <a:ext cx="1000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1400" b="1" dirty="0">
                <a:solidFill>
                  <a:srgbClr val="FF0000"/>
                </a:solidFill>
                <a:latin typeface="Helvetica" pitchFamily="2" charset="0"/>
              </a:rPr>
              <a:t>Paraguay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92CE76-ED1E-FA4B-86C5-42B5432F4451}"/>
              </a:ext>
            </a:extLst>
          </p:cNvPr>
          <p:cNvSpPr txBox="1"/>
          <p:nvPr/>
        </p:nvSpPr>
        <p:spPr>
          <a:xfrm>
            <a:off x="10817659" y="2045540"/>
            <a:ext cx="826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1400" b="1" dirty="0">
                <a:solidFill>
                  <a:srgbClr val="FF0000"/>
                </a:solidFill>
                <a:latin typeface="Helvetica" pitchFamily="2" charset="0"/>
              </a:rPr>
              <a:t>China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4A413-2DCF-ED45-9BDD-6DD7FDD8411C}"/>
              </a:ext>
            </a:extLst>
          </p:cNvPr>
          <p:cNvSpPr txBox="1"/>
          <p:nvPr/>
        </p:nvSpPr>
        <p:spPr>
          <a:xfrm>
            <a:off x="7436927" y="3401243"/>
            <a:ext cx="1108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1400" b="1" dirty="0">
                <a:solidFill>
                  <a:srgbClr val="FF0000"/>
                </a:solidFill>
                <a:latin typeface="Helvetica" pitchFamily="2" charset="0"/>
              </a:rPr>
              <a:t>UAE</a:t>
            </a:r>
            <a:r>
              <a:rPr lang="en-US" sz="1400" b="1" dirty="0">
                <a:solidFill>
                  <a:srgbClr val="FF0000"/>
                </a:solidFill>
                <a:latin typeface="Helvetica" pitchFamily="2" charset="0"/>
              </a:rPr>
              <a:t>/Dubai</a:t>
            </a:r>
            <a:endParaRPr lang="en-MX" sz="1400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41AC3F-5FA5-A54D-A055-4BD986D0B326}"/>
              </a:ext>
            </a:extLst>
          </p:cNvPr>
          <p:cNvSpPr txBox="1"/>
          <p:nvPr/>
        </p:nvSpPr>
        <p:spPr>
          <a:xfrm>
            <a:off x="10699809" y="3498338"/>
            <a:ext cx="1178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1400" b="1" dirty="0">
                <a:solidFill>
                  <a:srgbClr val="FF0000"/>
                </a:solidFill>
                <a:latin typeface="Helvetica" pitchFamily="2" charset="0"/>
              </a:rPr>
              <a:t>Singapore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1A936C-C4A6-AB49-B043-05072EC95CD0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1165643" y="3792049"/>
            <a:ext cx="1454504" cy="2058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4E97163-F7FF-FE4E-BC95-0B9BF70B2D00}"/>
              </a:ext>
            </a:extLst>
          </p:cNvPr>
          <p:cNvSpPr txBox="1"/>
          <p:nvPr/>
        </p:nvSpPr>
        <p:spPr>
          <a:xfrm>
            <a:off x="65184" y="3843960"/>
            <a:ext cx="1100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1400" b="1" dirty="0">
                <a:solidFill>
                  <a:srgbClr val="FF0000"/>
                </a:solidFill>
                <a:latin typeface="Helvetica" pitchFamily="2" charset="0"/>
              </a:rPr>
              <a:t>Colombia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A3FA9C-0613-164C-A3A7-059B41557384}"/>
              </a:ext>
            </a:extLst>
          </p:cNvPr>
          <p:cNvCxnSpPr/>
          <p:nvPr/>
        </p:nvCxnSpPr>
        <p:spPr>
          <a:xfrm>
            <a:off x="9137843" y="3138101"/>
            <a:ext cx="137595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CC7C964-CFA8-8744-BB58-C98784E079BA}"/>
              </a:ext>
            </a:extLst>
          </p:cNvPr>
          <p:cNvSpPr txBox="1"/>
          <p:nvPr/>
        </p:nvSpPr>
        <p:spPr>
          <a:xfrm>
            <a:off x="10545997" y="2946679"/>
            <a:ext cx="826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1400" b="1" dirty="0">
                <a:solidFill>
                  <a:srgbClr val="FF0000"/>
                </a:solidFill>
                <a:latin typeface="Helvetica" pitchFamily="2" charset="0"/>
              </a:rPr>
              <a:t>Laos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EBAC12-5C35-0C44-9BF7-EDD11448BB5F}"/>
              </a:ext>
            </a:extLst>
          </p:cNvPr>
          <p:cNvSpPr txBox="1"/>
          <p:nvPr/>
        </p:nvSpPr>
        <p:spPr>
          <a:xfrm>
            <a:off x="52834" y="2327223"/>
            <a:ext cx="17327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0" dirty="0">
                <a:solidFill>
                  <a:srgbClr val="202124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Lazaro Cardenas, Manzanillo, Altamira, Veracruz </a:t>
            </a:r>
            <a:endParaRPr lang="en-MX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192390-1FAD-F149-AC89-1E048FD10718}"/>
              </a:ext>
            </a:extLst>
          </p:cNvPr>
          <p:cNvSpPr txBox="1"/>
          <p:nvPr/>
        </p:nvSpPr>
        <p:spPr>
          <a:xfrm>
            <a:off x="45462" y="3048837"/>
            <a:ext cx="1598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1400" b="1" dirty="0">
                <a:solidFill>
                  <a:srgbClr val="00B0F0"/>
                </a:solidFill>
                <a:latin typeface="Helvetica Light" panose="020B0403020202020204" pitchFamily="34" charset="0"/>
              </a:rPr>
              <a:t>Corazal Free Zone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11AAF9-E912-AF45-832F-862991B0924A}"/>
              </a:ext>
            </a:extLst>
          </p:cNvPr>
          <p:cNvSpPr txBox="1"/>
          <p:nvPr/>
        </p:nvSpPr>
        <p:spPr>
          <a:xfrm>
            <a:off x="52834" y="3555132"/>
            <a:ext cx="885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1400" b="1" dirty="0">
                <a:solidFill>
                  <a:srgbClr val="00B0F0"/>
                </a:solidFill>
                <a:latin typeface="Helvetica Light" panose="020B0403020202020204" pitchFamily="34" charset="0"/>
              </a:rPr>
              <a:t>Colón FZ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A0D934-8245-2F4A-9B08-03F69CDF10EE}"/>
              </a:ext>
            </a:extLst>
          </p:cNvPr>
          <p:cNvSpPr txBox="1"/>
          <p:nvPr/>
        </p:nvSpPr>
        <p:spPr>
          <a:xfrm>
            <a:off x="52834" y="4095067"/>
            <a:ext cx="20633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>
                <a:solidFill>
                  <a:srgbClr val="00B0F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Zona Franca de Bogotá</a:t>
            </a:r>
            <a:endParaRPr lang="en-US" sz="14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400" b="1" dirty="0" err="1">
                <a:solidFill>
                  <a:srgbClr val="00B0F0"/>
                </a:solidFill>
                <a:latin typeface="Helvetica Light" panose="020B0403020202020204" pitchFamily="34" charset="0"/>
              </a:rPr>
              <a:t>Maicao</a:t>
            </a:r>
            <a:r>
              <a:rPr lang="en-US" sz="1400" b="1" dirty="0">
                <a:solidFill>
                  <a:srgbClr val="00B0F0"/>
                </a:solidFill>
                <a:latin typeface="Helvetica Light" panose="020B0403020202020204" pitchFamily="34" charset="0"/>
              </a:rPr>
              <a:t> Special</a:t>
            </a:r>
          </a:p>
          <a:p>
            <a:r>
              <a:rPr lang="en-US" sz="1400" b="1" dirty="0">
                <a:solidFill>
                  <a:srgbClr val="00B0F0"/>
                </a:solidFill>
                <a:latin typeface="Helvetica Light" panose="020B0403020202020204" pitchFamily="34" charset="0"/>
              </a:rPr>
              <a:t>Customs Regime Zone</a:t>
            </a:r>
            <a:endParaRPr lang="en-MX" sz="1400" b="1" dirty="0">
              <a:solidFill>
                <a:srgbClr val="00B0F0"/>
              </a:solidFill>
              <a:latin typeface="Helvetica Light" panose="020B0403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E3BA14-384D-384F-AB5A-941CDB3965A6}"/>
              </a:ext>
            </a:extLst>
          </p:cNvPr>
          <p:cNvSpPr txBox="1"/>
          <p:nvPr/>
        </p:nvSpPr>
        <p:spPr>
          <a:xfrm>
            <a:off x="4342075" y="4876329"/>
            <a:ext cx="1884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solidFill>
                  <a:srgbClr val="00B0F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Ciudad del Este</a:t>
            </a:r>
            <a:endParaRPr lang="en-US" sz="14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400" b="1" dirty="0">
                <a:solidFill>
                  <a:srgbClr val="00B0F0"/>
                </a:solidFill>
                <a:latin typeface="Helvetica Light" panose="020B0403020202020204" pitchFamily="34" charset="0"/>
              </a:rPr>
              <a:t>Tri-Border Area</a:t>
            </a:r>
            <a:endParaRPr lang="en-MX" sz="1400" b="1" dirty="0">
              <a:solidFill>
                <a:srgbClr val="00B0F0"/>
              </a:solidFill>
              <a:latin typeface="Helvetica Light" panose="020B0403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AD3958-A031-4544-9A2E-C01D3FABF9B2}"/>
              </a:ext>
            </a:extLst>
          </p:cNvPr>
          <p:cNvSpPr txBox="1"/>
          <p:nvPr/>
        </p:nvSpPr>
        <p:spPr>
          <a:xfrm>
            <a:off x="7411657" y="3589645"/>
            <a:ext cx="1075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Helvetica Light" panose="020B0403020202020204" pitchFamily="34" charset="0"/>
              </a:rPr>
              <a:t>Jebel Ali FZ</a:t>
            </a:r>
            <a:endParaRPr lang="en-MX" sz="1400" b="1" dirty="0">
              <a:solidFill>
                <a:srgbClr val="00B0F0"/>
              </a:solidFill>
              <a:latin typeface="Helvetica Light" panose="020B0403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F0D7C4-E9E2-A94A-B70F-3B4CD85B3605}"/>
              </a:ext>
            </a:extLst>
          </p:cNvPr>
          <p:cNvSpPr txBox="1"/>
          <p:nvPr/>
        </p:nvSpPr>
        <p:spPr>
          <a:xfrm>
            <a:off x="10804445" y="2244934"/>
            <a:ext cx="14285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Helvetica Light" panose="020B0403020202020204" pitchFamily="34" charset="0"/>
              </a:rPr>
              <a:t>Shenzhen, Tianjin,</a:t>
            </a:r>
          </a:p>
          <a:p>
            <a:r>
              <a:rPr lang="en-US" sz="1100" b="1" dirty="0">
                <a:latin typeface="Helvetica Light" panose="020B0403020202020204" pitchFamily="34" charset="0"/>
              </a:rPr>
              <a:t>Guangzhou, Ningbo,</a:t>
            </a:r>
          </a:p>
          <a:p>
            <a:r>
              <a:rPr lang="en-US" sz="1100" b="1" dirty="0">
                <a:latin typeface="Helvetica Light" panose="020B0403020202020204" pitchFamily="34" charset="0"/>
              </a:rPr>
              <a:t>Shanghai/Pudong</a:t>
            </a:r>
          </a:p>
          <a:p>
            <a:r>
              <a:rPr lang="en-US" sz="1200" b="1" dirty="0">
                <a:solidFill>
                  <a:srgbClr val="00B0F0"/>
                </a:solidFill>
                <a:latin typeface="Helvetica Light" panose="020B0403020202020204" pitchFamily="34" charset="0"/>
              </a:rPr>
              <a:t>Xiamen/Fujian SEZ</a:t>
            </a:r>
            <a:endParaRPr lang="en-MX" sz="1200" b="1" dirty="0">
              <a:solidFill>
                <a:srgbClr val="00B0F0"/>
              </a:solidFill>
              <a:latin typeface="Helvetica Light" panose="020B0403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B5AF6E-3384-774E-8464-B1A5254ED76D}"/>
              </a:ext>
            </a:extLst>
          </p:cNvPr>
          <p:cNvSpPr txBox="1"/>
          <p:nvPr/>
        </p:nvSpPr>
        <p:spPr>
          <a:xfrm>
            <a:off x="10556924" y="3131051"/>
            <a:ext cx="636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B0F0"/>
                </a:solidFill>
                <a:latin typeface="Helvetica Light" panose="020B0403020202020204" pitchFamily="34" charset="0"/>
              </a:rPr>
              <a:t>Boten</a:t>
            </a:r>
            <a:endParaRPr lang="en-MX" sz="1400" b="1" dirty="0">
              <a:solidFill>
                <a:srgbClr val="00B0F0"/>
              </a:solidFill>
              <a:latin typeface="Helvetica Light" panose="020B04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D8A7E-49A0-486A-9E6A-2E8C3422141D}"/>
              </a:ext>
            </a:extLst>
          </p:cNvPr>
          <p:cNvSpPr txBox="1"/>
          <p:nvPr/>
        </p:nvSpPr>
        <p:spPr>
          <a:xfrm>
            <a:off x="65184" y="122873"/>
            <a:ext cx="1210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                     Disrupting Illicit Pathways and ML Threats Across Ports and FTZs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4C46E-D985-40BC-8797-46537DF62DB7}"/>
              </a:ext>
            </a:extLst>
          </p:cNvPr>
          <p:cNvSpPr txBox="1"/>
          <p:nvPr/>
        </p:nvSpPr>
        <p:spPr>
          <a:xfrm>
            <a:off x="5662483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6EDD1-22E6-495B-86A1-84BA0EDF192D}"/>
              </a:ext>
            </a:extLst>
          </p:cNvPr>
          <p:cNvSpPr txBox="1"/>
          <p:nvPr/>
        </p:nvSpPr>
        <p:spPr>
          <a:xfrm>
            <a:off x="42724" y="1378386"/>
            <a:ext cx="1431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1400" b="1" dirty="0">
                <a:solidFill>
                  <a:srgbClr val="FF0000"/>
                </a:solidFill>
                <a:latin typeface="Helvetica" pitchFamily="2" charset="0"/>
              </a:rPr>
              <a:t>V</a:t>
            </a:r>
            <a:r>
              <a:rPr lang="en-US" sz="1400" b="1" dirty="0" err="1">
                <a:solidFill>
                  <a:srgbClr val="FF0000"/>
                </a:solidFill>
                <a:latin typeface="Helvetica" pitchFamily="2" charset="0"/>
              </a:rPr>
              <a:t>ancouver</a:t>
            </a:r>
            <a:endParaRPr lang="en-MX" sz="1400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2D19E24-67EE-4FD7-8417-2EA6F516D889}"/>
              </a:ext>
            </a:extLst>
          </p:cNvPr>
          <p:cNvCxnSpPr>
            <a:cxnSpLocks/>
          </p:cNvCxnSpPr>
          <p:nvPr/>
        </p:nvCxnSpPr>
        <p:spPr>
          <a:xfrm>
            <a:off x="1040339" y="1661792"/>
            <a:ext cx="541470" cy="2202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5B48B99-BF43-4C2E-8B10-10ABAD868CB4}"/>
              </a:ext>
            </a:extLst>
          </p:cNvPr>
          <p:cNvSpPr txBox="1"/>
          <p:nvPr/>
        </p:nvSpPr>
        <p:spPr>
          <a:xfrm>
            <a:off x="4606885" y="1234308"/>
            <a:ext cx="118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Rotterdam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B9BA8A9-68E7-44CF-B2F3-0D1A75852C86}"/>
              </a:ext>
            </a:extLst>
          </p:cNvPr>
          <p:cNvCxnSpPr>
            <a:cxnSpLocks/>
          </p:cNvCxnSpPr>
          <p:nvPr/>
        </p:nvCxnSpPr>
        <p:spPr>
          <a:xfrm>
            <a:off x="5398174" y="1460839"/>
            <a:ext cx="313334" cy="37321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01FBC2E-B49D-4271-AEAA-E3FF9E2C654B}"/>
              </a:ext>
            </a:extLst>
          </p:cNvPr>
          <p:cNvSpPr txBox="1"/>
          <p:nvPr/>
        </p:nvSpPr>
        <p:spPr>
          <a:xfrm>
            <a:off x="3488672" y="1756108"/>
            <a:ext cx="2727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Le Havre/</a:t>
            </a:r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Marseille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39BEA24-FCC5-47F7-82B0-6DA11F7CC638}"/>
              </a:ext>
            </a:extLst>
          </p:cNvPr>
          <p:cNvCxnSpPr>
            <a:cxnSpLocks/>
          </p:cNvCxnSpPr>
          <p:nvPr/>
        </p:nvCxnSpPr>
        <p:spPr>
          <a:xfrm>
            <a:off x="5104398" y="1931490"/>
            <a:ext cx="541470" cy="2202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99234C3-D0F5-4CE8-A95C-A61FA215627A}"/>
              </a:ext>
            </a:extLst>
          </p:cNvPr>
          <p:cNvSpPr txBox="1"/>
          <p:nvPr/>
        </p:nvSpPr>
        <p:spPr>
          <a:xfrm>
            <a:off x="-408" y="1798735"/>
            <a:ext cx="2111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 Angeles/</a:t>
            </a:r>
            <a:r>
              <a:rPr lang="en-US" sz="1400" b="1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L.Beach</a:t>
            </a:r>
            <a:endParaRPr lang="en-US" sz="14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910614-CF54-433D-AB89-CAA5A57350B7}"/>
              </a:ext>
            </a:extLst>
          </p:cNvPr>
          <p:cNvCxnSpPr>
            <a:cxnSpLocks/>
          </p:cNvCxnSpPr>
          <p:nvPr/>
        </p:nvCxnSpPr>
        <p:spPr>
          <a:xfrm>
            <a:off x="1143272" y="2136601"/>
            <a:ext cx="226745" cy="32933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FE60013-A25E-410F-8F65-C00F33846257}"/>
              </a:ext>
            </a:extLst>
          </p:cNvPr>
          <p:cNvSpPr txBox="1"/>
          <p:nvPr/>
        </p:nvSpPr>
        <p:spPr>
          <a:xfrm>
            <a:off x="3294410" y="2145959"/>
            <a:ext cx="1129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York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9424A4F-7741-4363-A5BE-EA02CC6D9097}"/>
              </a:ext>
            </a:extLst>
          </p:cNvPr>
          <p:cNvCxnSpPr>
            <a:cxnSpLocks/>
          </p:cNvCxnSpPr>
          <p:nvPr/>
        </p:nvCxnSpPr>
        <p:spPr>
          <a:xfrm flipV="1">
            <a:off x="2969225" y="2301597"/>
            <a:ext cx="433290" cy="3184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9027B58E-FFD0-4BD9-A62C-E4AB2168376F}"/>
              </a:ext>
            </a:extLst>
          </p:cNvPr>
          <p:cNvSpPr txBox="1"/>
          <p:nvPr/>
        </p:nvSpPr>
        <p:spPr>
          <a:xfrm>
            <a:off x="4293135" y="4292804"/>
            <a:ext cx="1273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São Paulo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endParaRPr lang="en-US" sz="14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F13DE52-92F4-4B09-90A2-3439F4BFA8E0}"/>
              </a:ext>
            </a:extLst>
          </p:cNvPr>
          <p:cNvCxnSpPr>
            <a:cxnSpLocks/>
          </p:cNvCxnSpPr>
          <p:nvPr/>
        </p:nvCxnSpPr>
        <p:spPr>
          <a:xfrm flipV="1">
            <a:off x="4071551" y="4446692"/>
            <a:ext cx="333439" cy="14808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EADB3CA0-FEBB-4454-963A-E1029393D1D1}"/>
              </a:ext>
            </a:extLst>
          </p:cNvPr>
          <p:cNvSpPr txBox="1"/>
          <p:nvPr/>
        </p:nvSpPr>
        <p:spPr>
          <a:xfrm>
            <a:off x="9752945" y="2612358"/>
            <a:ext cx="1183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Hong Kong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C15C58E-EAAA-4BD0-8F54-924E2646E2E4}"/>
              </a:ext>
            </a:extLst>
          </p:cNvPr>
          <p:cNvCxnSpPr>
            <a:cxnSpLocks/>
          </p:cNvCxnSpPr>
          <p:nvPr/>
        </p:nvCxnSpPr>
        <p:spPr>
          <a:xfrm flipV="1">
            <a:off x="9550924" y="2851039"/>
            <a:ext cx="746447" cy="1469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18B4D1C-15F3-4EE6-924D-64A1F0F8ACE5}"/>
              </a:ext>
            </a:extLst>
          </p:cNvPr>
          <p:cNvSpPr txBox="1"/>
          <p:nvPr/>
        </p:nvSpPr>
        <p:spPr>
          <a:xfrm>
            <a:off x="3583459" y="1576999"/>
            <a:ext cx="2456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Isle of Man/</a:t>
            </a:r>
            <a:r>
              <a:rPr lang="en-US" sz="1400" b="1" i="0" dirty="0" err="1">
                <a:solidFill>
                  <a:srgbClr val="FF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Felixstowe</a:t>
            </a:r>
            <a:endParaRPr lang="en-US" sz="14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933E0A6-B53E-4753-9D76-079BA56043A8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6216116" y="1824417"/>
            <a:ext cx="194258" cy="8558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2F6012F-00C7-4F2A-B617-90811CC19684}"/>
              </a:ext>
            </a:extLst>
          </p:cNvPr>
          <p:cNvCxnSpPr>
            <a:cxnSpLocks/>
          </p:cNvCxnSpPr>
          <p:nvPr/>
        </p:nvCxnSpPr>
        <p:spPr>
          <a:xfrm>
            <a:off x="5297876" y="1813569"/>
            <a:ext cx="150655" cy="5166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82F23D7B-3ADA-4ACF-B70C-8A7A62BCC632}"/>
              </a:ext>
            </a:extLst>
          </p:cNvPr>
          <p:cNvSpPr txBox="1"/>
          <p:nvPr/>
        </p:nvSpPr>
        <p:spPr>
          <a:xfrm>
            <a:off x="4896198" y="371028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Lagos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D7889C1-6705-48E0-8CA6-5B4916CCB0EA}"/>
              </a:ext>
            </a:extLst>
          </p:cNvPr>
          <p:cNvCxnSpPr>
            <a:cxnSpLocks/>
          </p:cNvCxnSpPr>
          <p:nvPr/>
        </p:nvCxnSpPr>
        <p:spPr>
          <a:xfrm flipH="1">
            <a:off x="5413696" y="3623502"/>
            <a:ext cx="214570" cy="23940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0048F80C-821E-4702-A271-02E3974928AF}"/>
              </a:ext>
            </a:extLst>
          </p:cNvPr>
          <p:cNvSpPr txBox="1"/>
          <p:nvPr/>
        </p:nvSpPr>
        <p:spPr>
          <a:xfrm>
            <a:off x="6663339" y="494510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Durban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B5E7479-C626-40D6-8E18-F7FFB6D178CF}"/>
              </a:ext>
            </a:extLst>
          </p:cNvPr>
          <p:cNvCxnSpPr>
            <a:cxnSpLocks/>
          </p:cNvCxnSpPr>
          <p:nvPr/>
        </p:nvCxnSpPr>
        <p:spPr>
          <a:xfrm>
            <a:off x="6494616" y="5063973"/>
            <a:ext cx="337446" cy="7004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EB323001-AC97-440E-A7FD-55453298F1F1}"/>
              </a:ext>
            </a:extLst>
          </p:cNvPr>
          <p:cNvSpPr txBox="1"/>
          <p:nvPr/>
        </p:nvSpPr>
        <p:spPr>
          <a:xfrm>
            <a:off x="7017832" y="4100115"/>
            <a:ext cx="1445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Dar es Salaam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85C205D-3BD0-4215-8172-985674645068}"/>
              </a:ext>
            </a:extLst>
          </p:cNvPr>
          <p:cNvSpPr txBox="1"/>
          <p:nvPr/>
        </p:nvSpPr>
        <p:spPr>
          <a:xfrm>
            <a:off x="7028476" y="3843960"/>
            <a:ext cx="120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Mombasa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07335BB-3D5F-4B7B-8083-2D565653C177}"/>
              </a:ext>
            </a:extLst>
          </p:cNvPr>
          <p:cNvCxnSpPr>
            <a:cxnSpLocks/>
          </p:cNvCxnSpPr>
          <p:nvPr/>
        </p:nvCxnSpPr>
        <p:spPr>
          <a:xfrm>
            <a:off x="6915126" y="3997848"/>
            <a:ext cx="205413" cy="4405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3D3D35E-A68F-4527-B09E-2C076D4AF616}"/>
              </a:ext>
            </a:extLst>
          </p:cNvPr>
          <p:cNvCxnSpPr>
            <a:cxnSpLocks/>
          </p:cNvCxnSpPr>
          <p:nvPr/>
        </p:nvCxnSpPr>
        <p:spPr>
          <a:xfrm>
            <a:off x="6832062" y="4136982"/>
            <a:ext cx="280505" cy="6578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44E0CE61-5627-44B8-AEF8-1CB6151001E5}"/>
              </a:ext>
            </a:extLst>
          </p:cNvPr>
          <p:cNvSpPr txBox="1"/>
          <p:nvPr/>
        </p:nvSpPr>
        <p:spPr>
          <a:xfrm>
            <a:off x="4317482" y="1994124"/>
            <a:ext cx="95702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Spain </a:t>
            </a:r>
            <a:r>
              <a:rPr lang="en-US" sz="11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Valencia, Algeciras, Barcelona</a:t>
            </a:r>
            <a:endParaRPr lang="en-US" sz="1100" i="0" dirty="0">
              <a:effectLst/>
              <a:latin typeface="FuturaPT"/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B4B2AA8-BA1D-443D-8948-52B8168E15C6}"/>
              </a:ext>
            </a:extLst>
          </p:cNvPr>
          <p:cNvCxnSpPr>
            <a:cxnSpLocks/>
          </p:cNvCxnSpPr>
          <p:nvPr/>
        </p:nvCxnSpPr>
        <p:spPr>
          <a:xfrm>
            <a:off x="5020091" y="2177440"/>
            <a:ext cx="359673" cy="15600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F0BBF84F-3FD4-483D-99A0-49CE07736055}"/>
              </a:ext>
            </a:extLst>
          </p:cNvPr>
          <p:cNvSpPr txBox="1"/>
          <p:nvPr/>
        </p:nvSpPr>
        <p:spPr>
          <a:xfrm>
            <a:off x="4442226" y="1411603"/>
            <a:ext cx="107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Antwerp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3A04005-06F7-4799-847B-064E605200FD}"/>
              </a:ext>
            </a:extLst>
          </p:cNvPr>
          <p:cNvCxnSpPr>
            <a:cxnSpLocks/>
          </p:cNvCxnSpPr>
          <p:nvPr/>
        </p:nvCxnSpPr>
        <p:spPr>
          <a:xfrm>
            <a:off x="5250246" y="1615990"/>
            <a:ext cx="471783" cy="25808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E950A253-505F-427D-9E1A-682B7D840795}"/>
              </a:ext>
            </a:extLst>
          </p:cNvPr>
          <p:cNvSpPr txBox="1"/>
          <p:nvPr/>
        </p:nvSpPr>
        <p:spPr>
          <a:xfrm>
            <a:off x="310101" y="6179373"/>
            <a:ext cx="1163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Free Trade Zones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are generally organized around major seaports, international airports, and national frontiers—areas with many 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geographic advantages for trade; shipping industry moves almost 90% of global goods.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A78FE86-8849-4FD8-A989-ACCB4F4ECE65}"/>
              </a:ext>
            </a:extLst>
          </p:cNvPr>
          <p:cNvSpPr txBox="1"/>
          <p:nvPr/>
        </p:nvSpPr>
        <p:spPr>
          <a:xfrm>
            <a:off x="10930021" y="4378021"/>
            <a:ext cx="117481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Australia</a:t>
            </a:r>
          </a:p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Brisbane Sydney, </a:t>
            </a:r>
          </a:p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Melbourne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D0BBED4-9E8C-4E91-91AC-CBC4CA7A22B3}"/>
              </a:ext>
            </a:extLst>
          </p:cNvPr>
          <p:cNvCxnSpPr>
            <a:cxnSpLocks/>
          </p:cNvCxnSpPr>
          <p:nvPr/>
        </p:nvCxnSpPr>
        <p:spPr>
          <a:xfrm flipV="1">
            <a:off x="10824627" y="4688870"/>
            <a:ext cx="268956" cy="9695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34343118-B8EA-420A-A03E-28929EFBE900}"/>
              </a:ext>
            </a:extLst>
          </p:cNvPr>
          <p:cNvCxnSpPr>
            <a:cxnSpLocks/>
          </p:cNvCxnSpPr>
          <p:nvPr/>
        </p:nvCxnSpPr>
        <p:spPr>
          <a:xfrm flipV="1">
            <a:off x="10662365" y="4912177"/>
            <a:ext cx="377221" cy="27192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40911BB-B3B2-4C37-A194-B8DD1DC9488E}"/>
              </a:ext>
            </a:extLst>
          </p:cNvPr>
          <p:cNvCxnSpPr>
            <a:cxnSpLocks/>
          </p:cNvCxnSpPr>
          <p:nvPr/>
        </p:nvCxnSpPr>
        <p:spPr>
          <a:xfrm flipV="1">
            <a:off x="10977027" y="4841270"/>
            <a:ext cx="268956" cy="9695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C34AB4D-D310-4900-A17E-09511217C4E1}"/>
              </a:ext>
            </a:extLst>
          </p:cNvPr>
          <p:cNvCxnSpPr>
            <a:cxnSpLocks/>
          </p:cNvCxnSpPr>
          <p:nvPr/>
        </p:nvCxnSpPr>
        <p:spPr>
          <a:xfrm flipV="1">
            <a:off x="10356613" y="5109380"/>
            <a:ext cx="605466" cy="24511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5BA0CA29-72B6-4374-9B1A-A8F9C3822BB6}"/>
              </a:ext>
            </a:extLst>
          </p:cNvPr>
          <p:cNvSpPr txBox="1"/>
          <p:nvPr/>
        </p:nvSpPr>
        <p:spPr>
          <a:xfrm>
            <a:off x="10824627" y="1737763"/>
            <a:ext cx="962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Tokyo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AD79B7C-36AC-4804-9B43-C00D34FB6095}"/>
              </a:ext>
            </a:extLst>
          </p:cNvPr>
          <p:cNvCxnSpPr>
            <a:cxnSpLocks/>
            <a:endCxn id="138" idx="1"/>
          </p:cNvCxnSpPr>
          <p:nvPr/>
        </p:nvCxnSpPr>
        <p:spPr>
          <a:xfrm flipV="1">
            <a:off x="10255427" y="1891652"/>
            <a:ext cx="569200" cy="52068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2D9D14D6-653B-4A34-9697-AB706528D8BF}"/>
              </a:ext>
            </a:extLst>
          </p:cNvPr>
          <p:cNvSpPr txBox="1"/>
          <p:nvPr/>
        </p:nvSpPr>
        <p:spPr>
          <a:xfrm>
            <a:off x="6624667" y="263950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Jeddah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9FB185C-F514-462C-B3DE-6264C1998825}"/>
              </a:ext>
            </a:extLst>
          </p:cNvPr>
          <p:cNvCxnSpPr>
            <a:cxnSpLocks/>
          </p:cNvCxnSpPr>
          <p:nvPr/>
        </p:nvCxnSpPr>
        <p:spPr>
          <a:xfrm flipV="1">
            <a:off x="6870246" y="2768176"/>
            <a:ext cx="149407" cy="2571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E3D20A69-9681-4D76-8AD3-F0CA21D12478}"/>
              </a:ext>
            </a:extLst>
          </p:cNvPr>
          <p:cNvSpPr txBox="1"/>
          <p:nvPr/>
        </p:nvSpPr>
        <p:spPr>
          <a:xfrm>
            <a:off x="4991330" y="954839"/>
            <a:ext cx="1027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Hamburg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CA3F875B-0CDA-401B-B0A6-1BA30101D76D}"/>
              </a:ext>
            </a:extLst>
          </p:cNvPr>
          <p:cNvCxnSpPr>
            <a:cxnSpLocks/>
          </p:cNvCxnSpPr>
          <p:nvPr/>
        </p:nvCxnSpPr>
        <p:spPr>
          <a:xfrm>
            <a:off x="5711509" y="1233669"/>
            <a:ext cx="81459" cy="54573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D9701737-5705-404E-B591-47F0C7D57547}"/>
              </a:ext>
            </a:extLst>
          </p:cNvPr>
          <p:cNvSpPr txBox="1"/>
          <p:nvPr/>
        </p:nvSpPr>
        <p:spPr>
          <a:xfrm>
            <a:off x="5810598" y="2023334"/>
            <a:ext cx="157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 of Genoa; Port of </a:t>
            </a:r>
            <a:r>
              <a:rPr lang="en-US" sz="1200" b="1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Gioia</a:t>
            </a:r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Tauro</a:t>
            </a:r>
            <a:endParaRPr lang="en-US" sz="12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FEBE4A1B-EC8E-4C78-8050-F49A27EE2A6A}"/>
              </a:ext>
            </a:extLst>
          </p:cNvPr>
          <p:cNvCxnSpPr>
            <a:cxnSpLocks/>
          </p:cNvCxnSpPr>
          <p:nvPr/>
        </p:nvCxnSpPr>
        <p:spPr>
          <a:xfrm flipV="1">
            <a:off x="6019199" y="2188874"/>
            <a:ext cx="78322" cy="14456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32E49E8E-912A-46CA-8B5F-273F2C38BB8C}"/>
              </a:ext>
            </a:extLst>
          </p:cNvPr>
          <p:cNvSpPr txBox="1"/>
          <p:nvPr/>
        </p:nvSpPr>
        <p:spPr>
          <a:xfrm>
            <a:off x="5855654" y="2530063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Port Said</a:t>
            </a:r>
            <a:endParaRPr lang="en-US" sz="12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DDE44A4-1422-4FCD-A28E-6086175C1A74}"/>
              </a:ext>
            </a:extLst>
          </p:cNvPr>
          <p:cNvSpPr txBox="1"/>
          <p:nvPr/>
        </p:nvSpPr>
        <p:spPr>
          <a:xfrm>
            <a:off x="6648873" y="1689110"/>
            <a:ext cx="1367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Novorossiysk</a:t>
            </a:r>
            <a:endParaRPr lang="en-US" sz="14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5C198C8C-7889-4482-9A61-092964F36B0F}"/>
              </a:ext>
            </a:extLst>
          </p:cNvPr>
          <p:cNvCxnSpPr>
            <a:cxnSpLocks/>
          </p:cNvCxnSpPr>
          <p:nvPr/>
        </p:nvCxnSpPr>
        <p:spPr>
          <a:xfrm>
            <a:off x="7195307" y="1790088"/>
            <a:ext cx="56451" cy="36273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6E280B2B-472A-425E-90BF-FB0CE8AAD865}"/>
              </a:ext>
            </a:extLst>
          </p:cNvPr>
          <p:cNvSpPr txBox="1"/>
          <p:nvPr/>
        </p:nvSpPr>
        <p:spPr>
          <a:xfrm>
            <a:off x="6167467" y="3008677"/>
            <a:ext cx="91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Djibouti</a:t>
            </a:r>
          </a:p>
          <a:p>
            <a:r>
              <a:rPr lang="en-US" sz="1200" i="0" dirty="0">
                <a:solidFill>
                  <a:srgbClr val="00B0F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DIFTZ</a:t>
            </a:r>
            <a:endParaRPr lang="en-US" sz="12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0609C09A-2B0D-415D-9E32-E63FE635C8AD}"/>
              </a:ext>
            </a:extLst>
          </p:cNvPr>
          <p:cNvSpPr txBox="1"/>
          <p:nvPr/>
        </p:nvSpPr>
        <p:spPr>
          <a:xfrm>
            <a:off x="8434866" y="3800365"/>
            <a:ext cx="17268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Malaysia</a:t>
            </a:r>
          </a:p>
          <a:p>
            <a:r>
              <a:rPr lang="en-US" sz="1100" i="0" dirty="0">
                <a:solidFill>
                  <a:srgbClr val="2F2F2F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Port Kelang</a:t>
            </a:r>
          </a:p>
          <a:p>
            <a:r>
              <a:rPr lang="en-US" sz="1100" i="0" dirty="0">
                <a:solidFill>
                  <a:srgbClr val="2F2F2F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Port of </a:t>
            </a:r>
            <a:r>
              <a:rPr lang="en-US" sz="1100" i="0" dirty="0" err="1">
                <a:solidFill>
                  <a:srgbClr val="2F2F2F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Tanjung</a:t>
            </a:r>
            <a:r>
              <a:rPr lang="en-US" sz="1100" i="0" dirty="0">
                <a:solidFill>
                  <a:srgbClr val="2F2F2F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Pelepas</a:t>
            </a:r>
          </a:p>
          <a:p>
            <a:endParaRPr lang="en-US" sz="14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6654594F-7710-4241-BAFC-A85766DACB35}"/>
              </a:ext>
            </a:extLst>
          </p:cNvPr>
          <p:cNvSpPr txBox="1"/>
          <p:nvPr/>
        </p:nvSpPr>
        <p:spPr>
          <a:xfrm>
            <a:off x="5624785" y="1846939"/>
            <a:ext cx="161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Geneva Freeport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D131EB3-7F12-4594-A150-3D6E37A403DD}"/>
              </a:ext>
            </a:extLst>
          </p:cNvPr>
          <p:cNvSpPr txBox="1"/>
          <p:nvPr/>
        </p:nvSpPr>
        <p:spPr>
          <a:xfrm>
            <a:off x="6720938" y="2392508"/>
            <a:ext cx="1813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 of Beirut</a:t>
            </a: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D988F57A-8969-4A46-BBB6-2D5616313632}"/>
              </a:ext>
            </a:extLst>
          </p:cNvPr>
          <p:cNvCxnSpPr>
            <a:cxnSpLocks/>
          </p:cNvCxnSpPr>
          <p:nvPr/>
        </p:nvCxnSpPr>
        <p:spPr>
          <a:xfrm>
            <a:off x="6679897" y="2534101"/>
            <a:ext cx="177590" cy="2098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D6F13D96-754F-4170-96B2-70C8444F9EAB}"/>
              </a:ext>
            </a:extLst>
          </p:cNvPr>
          <p:cNvSpPr txBox="1"/>
          <p:nvPr/>
        </p:nvSpPr>
        <p:spPr>
          <a:xfrm>
            <a:off x="5146481" y="2362503"/>
            <a:ext cx="1575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 of Tripoli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D63D3C0-07C9-4134-96CA-2B1E7AE24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0" y="41929"/>
            <a:ext cx="1768410" cy="1031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4DFE6C-5EF8-4998-AE7D-9534471083E4}"/>
              </a:ext>
            </a:extLst>
          </p:cNvPr>
          <p:cNvSpPr txBox="1"/>
          <p:nvPr/>
        </p:nvSpPr>
        <p:spPr>
          <a:xfrm>
            <a:off x="6289054" y="1376111"/>
            <a:ext cx="1967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 of St. Peterburg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28CDB8-5366-462C-9C36-E6EC3DCE6A83}"/>
              </a:ext>
            </a:extLst>
          </p:cNvPr>
          <p:cNvSpPr txBox="1"/>
          <p:nvPr/>
        </p:nvSpPr>
        <p:spPr>
          <a:xfrm>
            <a:off x="10804445" y="1376111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Busan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89DE8F7-B6AF-44E9-AB8A-60E94961EC9C}"/>
              </a:ext>
            </a:extLst>
          </p:cNvPr>
          <p:cNvCxnSpPr>
            <a:cxnSpLocks/>
          </p:cNvCxnSpPr>
          <p:nvPr/>
        </p:nvCxnSpPr>
        <p:spPr>
          <a:xfrm flipV="1">
            <a:off x="9791038" y="1583875"/>
            <a:ext cx="981596" cy="86367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E794EFC-6C9D-4DC0-8FB8-4FA276A35C94}"/>
              </a:ext>
            </a:extLst>
          </p:cNvPr>
          <p:cNvSpPr txBox="1"/>
          <p:nvPr/>
        </p:nvSpPr>
        <p:spPr>
          <a:xfrm>
            <a:off x="2529095" y="312195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14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Curaçao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E7FBE18-3E1A-4002-A934-98C672C59CC4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2969226" y="3284939"/>
            <a:ext cx="17069" cy="1447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71ADA18-027F-43DD-A903-3FBB297A5520}"/>
              </a:ext>
            </a:extLst>
          </p:cNvPr>
          <p:cNvCxnSpPr>
            <a:cxnSpLocks/>
          </p:cNvCxnSpPr>
          <p:nvPr/>
        </p:nvCxnSpPr>
        <p:spPr>
          <a:xfrm>
            <a:off x="5174169" y="1899361"/>
            <a:ext cx="379103" cy="4068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37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7FD4-0B44-487D-B6F7-0BA271CC9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F2C08-089D-4922-976D-3CD0E9FDA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82" name="Picture 10" descr="Corruption in U.S. at Worst Levels in Almost a Decade, According to New Transparency  International Report">
            <a:extLst>
              <a:ext uri="{FF2B5EF4-FFF2-40B4-BE49-F238E27FC236}">
                <a16:creationId xmlns:a16="http://schemas.microsoft.com/office/drawing/2014/main" id="{59D0239F-A874-429B-A420-49072104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>
            <a:extLst>
              <a:ext uri="{FF2B5EF4-FFF2-40B4-BE49-F238E27FC236}">
                <a16:creationId xmlns:a16="http://schemas.microsoft.com/office/drawing/2014/main" id="{DB25994B-A03F-4D5E-BF8C-18D345ADE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0" y="6006299"/>
            <a:ext cx="2620800" cy="79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ED199-B5B3-4CF9-B593-5411E61C91A3}"/>
              </a:ext>
            </a:extLst>
          </p:cNvPr>
          <p:cNvSpPr txBox="1"/>
          <p:nvPr/>
        </p:nvSpPr>
        <p:spPr>
          <a:xfrm>
            <a:off x="682638" y="504686"/>
            <a:ext cx="1082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Corruption is a Threat Multiplier Across Licit-Illicit Markets</a:t>
            </a:r>
          </a:p>
        </p:txBody>
      </p:sp>
    </p:spTree>
    <p:extLst>
      <p:ext uri="{BB962C8B-B14F-4D97-AF65-F5344CB8AC3E}">
        <p14:creationId xmlns:p14="http://schemas.microsoft.com/office/powerpoint/2010/main" val="2391561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12EC2C-D2C3-4DE7-A542-92C0D18B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793C49-ED72-4210-BE80-699E4BC4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BE386F15-4531-42D1-9BE2-2BF4B7FE3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000"/>
            <a:ext cx="12192000" cy="660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C92C33-AD47-4A6E-AA6E-8554B5A2B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11200" cy="129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10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© OECD">
            <a:extLst>
              <a:ext uri="{FF2B5EF4-FFF2-40B4-BE49-F238E27FC236}">
                <a16:creationId xmlns:a16="http://schemas.microsoft.com/office/drawing/2014/main" id="{F060D3B5-4F14-4FAF-8C4D-D8D1C3B6631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429"/>
            <a:ext cx="6458463" cy="493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F3C05-58C0-40A4-88A3-D288AE8B5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465" y="979443"/>
            <a:ext cx="5733535" cy="4932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82F28-DD95-4B1B-B454-CB6D89E30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8097"/>
            <a:ext cx="2784389" cy="925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AD7DC2-0AF9-41DB-924E-9AE32C5E0D01}"/>
              </a:ext>
            </a:extLst>
          </p:cNvPr>
          <p:cNvSpPr txBox="1"/>
          <p:nvPr/>
        </p:nvSpPr>
        <p:spPr>
          <a:xfrm>
            <a:off x="2784389" y="38096"/>
            <a:ext cx="91769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Free Trade Zones are key drivers of trade in counterfeit and pirated goods, especially with economies with weak governance.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502AB-5A72-4D4A-924A-6FD3BF363923}"/>
              </a:ext>
            </a:extLst>
          </p:cNvPr>
          <p:cNvSpPr txBox="1"/>
          <p:nvPr/>
        </p:nvSpPr>
        <p:spPr>
          <a:xfrm>
            <a:off x="251254" y="5878557"/>
            <a:ext cx="11940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1A21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OECD Recommendation</a:t>
            </a:r>
            <a:r>
              <a:rPr lang="en-US" sz="2000" i="0" dirty="0">
                <a:solidFill>
                  <a:srgbClr val="1A21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Council on Countering Illicit Trade: Enhancing Transparency in Free Trade Zones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1A21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OECD Code of Conduct for Clean Free Trade Zones                                                                    </a:t>
            </a:r>
            <a:r>
              <a:rPr lang="en-US" sz="2000" i="0" dirty="0">
                <a:solidFill>
                  <a:srgbClr val="1A21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US" sz="1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Adopted on:  20/10/2019]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OECD TFCIT; Mechanism (Diagnostic Tool); Monitor Implementation</a:t>
            </a:r>
            <a:endParaRPr lang="en-US" sz="2000" b="1" i="0" dirty="0">
              <a:solidFill>
                <a:srgbClr val="1A212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824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/>
        </p:nvSpPr>
        <p:spPr>
          <a:xfrm>
            <a:off x="1500851" y="2640258"/>
            <a:ext cx="8978641" cy="4293943"/>
          </a:xfrm>
          <a:custGeom>
            <a:avLst/>
            <a:gdLst>
              <a:gd name="connsiteX0" fmla="*/ 7454685 w 15234834"/>
              <a:gd name="connsiteY0" fmla="*/ 4293031 h 4293031"/>
              <a:gd name="connsiteX1" fmla="*/ 0 w 15234834"/>
              <a:gd name="connsiteY1" fmla="*/ 232475 h 4293031"/>
              <a:gd name="connsiteX2" fmla="*/ 15234834 w 15234834"/>
              <a:gd name="connsiteY2" fmla="*/ 0 h 4293031"/>
              <a:gd name="connsiteX3" fmla="*/ 7454685 w 15234834"/>
              <a:gd name="connsiteY3" fmla="*/ 4293031 h 4293031"/>
              <a:gd name="connsiteX0" fmla="*/ 7454685 w 15234834"/>
              <a:gd name="connsiteY0" fmla="*/ 4293031 h 4293031"/>
              <a:gd name="connsiteX1" fmla="*/ 0 w 15234834"/>
              <a:gd name="connsiteY1" fmla="*/ 232475 h 4293031"/>
              <a:gd name="connsiteX2" fmla="*/ 7467695 w 15234834"/>
              <a:gd name="connsiteY2" fmla="*/ 105934 h 4293031"/>
              <a:gd name="connsiteX3" fmla="*/ 15234834 w 15234834"/>
              <a:gd name="connsiteY3" fmla="*/ 0 h 4293031"/>
              <a:gd name="connsiteX4" fmla="*/ 7454685 w 15234834"/>
              <a:gd name="connsiteY4" fmla="*/ 4293031 h 4293031"/>
              <a:gd name="connsiteX0" fmla="*/ 7454685 w 15234834"/>
              <a:gd name="connsiteY0" fmla="*/ 8061673 h 8061673"/>
              <a:gd name="connsiteX1" fmla="*/ 0 w 15234834"/>
              <a:gd name="connsiteY1" fmla="*/ 4001117 h 8061673"/>
              <a:gd name="connsiteX2" fmla="*/ 6816766 w 15234834"/>
              <a:gd name="connsiteY2" fmla="*/ 0 h 8061673"/>
              <a:gd name="connsiteX3" fmla="*/ 15234834 w 15234834"/>
              <a:gd name="connsiteY3" fmla="*/ 3768642 h 8061673"/>
              <a:gd name="connsiteX4" fmla="*/ 7454685 w 15234834"/>
              <a:gd name="connsiteY4" fmla="*/ 8061673 h 806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34834" h="8061673">
                <a:moveTo>
                  <a:pt x="7454685" y="8061673"/>
                </a:moveTo>
                <a:lnTo>
                  <a:pt x="0" y="4001117"/>
                </a:lnTo>
                <a:lnTo>
                  <a:pt x="6816766" y="0"/>
                </a:lnTo>
                <a:lnTo>
                  <a:pt x="15234834" y="3768642"/>
                </a:lnTo>
                <a:lnTo>
                  <a:pt x="7454685" y="8061673"/>
                </a:lnTo>
                <a:close/>
              </a:path>
            </a:pathLst>
          </a:custGeom>
          <a:gradFill>
            <a:gsLst>
              <a:gs pos="34000">
                <a:schemeClr val="tx1">
                  <a:alpha val="0"/>
                </a:schemeClr>
              </a:gs>
              <a:gs pos="83000">
                <a:schemeClr val="tx1">
                  <a:alpha val="75000"/>
                </a:schemeClr>
              </a:gs>
            </a:gsLst>
            <a:lin ang="5400000" scaled="1"/>
          </a:gradFill>
          <a:ln>
            <a:noFill/>
          </a:ln>
          <a:effectLst>
            <a:softEdge rad="774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88" y="35742"/>
            <a:ext cx="12188824" cy="440022"/>
          </a:xfrm>
        </p:spPr>
        <p:txBody>
          <a:bodyPr>
            <a:normAutofit fontScale="90000"/>
          </a:bodyPr>
          <a:lstStyle/>
          <a:p>
            <a:r>
              <a:rPr lang="en-IN" dirty="0"/>
              <a:t>      Countering Risky &amp; Unruly “Illicit Spaces” Across FTZs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-41791" y="3321885"/>
            <a:ext cx="3419332" cy="1994389"/>
            <a:chOff x="1340440" y="1732642"/>
            <a:chExt cx="2491597" cy="1994389"/>
          </a:xfrm>
        </p:grpSpPr>
        <p:sp>
          <p:nvSpPr>
            <p:cNvPr id="13" name="TextBox 12"/>
            <p:cNvSpPr txBox="1"/>
            <p:nvPr/>
          </p:nvSpPr>
          <p:spPr>
            <a:xfrm>
              <a:off x="1340440" y="2225658"/>
              <a:ext cx="2372236" cy="1501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Identify ML/Threat Finance systemic weaknesses and vulnerabilities; invest in capabilities for detecting trade-based money laundering (TBML), and red flags in accordance with FATF guidelines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40440" y="1732642"/>
              <a:ext cx="2491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Shutting Down Money Laundering Vulnerabilities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-91847" y="5335435"/>
            <a:ext cx="3941656" cy="592211"/>
            <a:chOff x="1248956" y="5054143"/>
            <a:chExt cx="2489544" cy="592211"/>
          </a:xfrm>
        </p:grpSpPr>
        <p:sp>
          <p:nvSpPr>
            <p:cNvPr id="16" name="TextBox 15"/>
            <p:cNvSpPr txBox="1"/>
            <p:nvPr/>
          </p:nvSpPr>
          <p:spPr>
            <a:xfrm>
              <a:off x="1268799" y="5361917"/>
              <a:ext cx="2469701" cy="284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48956" y="5054143"/>
              <a:ext cx="24794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Make Corruption/Bribery a Priority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62077" y="3979316"/>
            <a:ext cx="4043569" cy="1535889"/>
            <a:chOff x="7915301" y="1706251"/>
            <a:chExt cx="2479428" cy="1535889"/>
          </a:xfrm>
        </p:grpSpPr>
        <p:sp>
          <p:nvSpPr>
            <p:cNvPr id="19" name="TextBox 18"/>
            <p:cNvSpPr txBox="1"/>
            <p:nvPr/>
          </p:nvSpPr>
          <p:spPr>
            <a:xfrm>
              <a:off x="7950032" y="1977755"/>
              <a:ext cx="2334209" cy="1264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400" b="0" i="0" dirty="0">
                  <a:solidFill>
                    <a:srgbClr val="373737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End the abuse of anonymous shell companies, in which kleptocrats, criminals, and terrorists have avoided detection. laundered dirty money, and financed other threats</a:t>
              </a:r>
              <a:r>
                <a:rPr lang="en-US" sz="1400" dirty="0">
                  <a:solidFill>
                    <a:srgbClr val="37373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</a:t>
              </a:r>
              <a:r>
                <a:rPr lang="en-US" sz="1400" b="0" i="0" dirty="0">
                  <a:solidFill>
                    <a:srgbClr val="373737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operations, and illicit em</a:t>
              </a:r>
              <a:r>
                <a:rPr lang="en-US" sz="1400" dirty="0">
                  <a:solidFill>
                    <a:srgbClr val="37373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pires.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15301" y="1706251"/>
              <a:ext cx="24794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6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Beneficial Ownership/</a:t>
              </a:r>
              <a:r>
                <a:rPr lang="en-US" sz="1600" b="1" i="0" dirty="0">
                  <a:solidFill>
                    <a:srgbClr val="5F6368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Anonymity</a:t>
              </a:r>
              <a:endParaRPr lang="en-IN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62551" y="5594822"/>
            <a:ext cx="4743096" cy="1270689"/>
            <a:chOff x="8040416" y="3269274"/>
            <a:chExt cx="2811431" cy="1270689"/>
          </a:xfrm>
        </p:grpSpPr>
        <p:sp>
          <p:nvSpPr>
            <p:cNvPr id="22" name="TextBox 21"/>
            <p:cNvSpPr txBox="1"/>
            <p:nvPr/>
          </p:nvSpPr>
          <p:spPr>
            <a:xfrm>
              <a:off x="8309322" y="3585856"/>
              <a:ext cx="25067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 in Anti-Illicit Trade Prevention, </a:t>
              </a:r>
            </a:p>
            <a:p>
              <a:pPr algn="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Risk Management, and Enforcement Strategies, Full Spectrum Solutions and Technologies including Blockchain, AI/Federated Learning.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40416" y="3269274"/>
              <a:ext cx="28114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55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Effective Controls/Compliance/Enforcement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D02DA3-9176-45AF-9EBC-938CC40D9E9D}"/>
              </a:ext>
            </a:extLst>
          </p:cNvPr>
          <p:cNvGrpSpPr/>
          <p:nvPr/>
        </p:nvGrpSpPr>
        <p:grpSpPr>
          <a:xfrm>
            <a:off x="7462551" y="639398"/>
            <a:ext cx="4729448" cy="3164446"/>
            <a:chOff x="7177517" y="1936479"/>
            <a:chExt cx="3631070" cy="353656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1043E4-1922-4DF3-AF68-268444344478}"/>
                </a:ext>
              </a:extLst>
            </p:cNvPr>
            <p:cNvSpPr txBox="1"/>
            <p:nvPr/>
          </p:nvSpPr>
          <p:spPr>
            <a:xfrm>
              <a:off x="8169854" y="2205981"/>
              <a:ext cx="2638733" cy="326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Monitor regulatory/governance gaps and lax oversight; dissuade counterfeiting, criminal practices, and disguising of fakes’ illegal origin while in transit,  trans-shipment, manufacturing, re-packing, re-labeling, re-exporting in FTZs; disrupt illegal trade, smuggling, and trafficking across FTZs. Implement and enforce laws; </a:t>
              </a:r>
              <a:r>
                <a:rPr lang="en-US" sz="14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OECD Recommendation (Enhancing Transparency in FTZs; OECD Code of Conduct</a:t>
              </a:r>
              <a:r>
                <a:rPr 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; WCO SAFE / WTO TFA. 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27054D-BFC4-4576-B3B4-96B8B0C5FB11}"/>
                </a:ext>
              </a:extLst>
            </p:cNvPr>
            <p:cNvSpPr txBox="1"/>
            <p:nvPr/>
          </p:nvSpPr>
          <p:spPr>
            <a:xfrm>
              <a:off x="7177517" y="1936479"/>
              <a:ext cx="3580613" cy="378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6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Regulatory Transparency /Governance Gaps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5C3631-891B-4A78-8208-213339B81BA4}"/>
              </a:ext>
            </a:extLst>
          </p:cNvPr>
          <p:cNvGrpSpPr/>
          <p:nvPr/>
        </p:nvGrpSpPr>
        <p:grpSpPr>
          <a:xfrm>
            <a:off x="1937554" y="1676400"/>
            <a:ext cx="7587447" cy="5105400"/>
            <a:chOff x="1935965" y="1371600"/>
            <a:chExt cx="7935894" cy="5410200"/>
          </a:xfrm>
        </p:grpSpPr>
        <p:sp>
          <p:nvSpPr>
            <p:cNvPr id="31" name="Rectangle 30"/>
            <p:cNvSpPr/>
            <p:nvPr/>
          </p:nvSpPr>
          <p:spPr>
            <a:xfrm>
              <a:off x="6083401" y="5219644"/>
              <a:ext cx="2798965" cy="8141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RightUp"/>
              <a:lightRig rig="soft" dir="t">
                <a:rot lat="0" lon="0" rev="18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Risk Assessment/ Compliance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Technologies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724712" y="5967643"/>
              <a:ext cx="900845" cy="8141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scene3d>
              <a:camera prst="isometricRightUp"/>
              <a:lightRig rig="soft" dir="t">
                <a:rot lat="0" lon="0" rev="186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662655" y="4479491"/>
              <a:ext cx="3032211" cy="81415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isometricLeftDown"/>
              <a:lightRig rig="soft" dir="t">
                <a:rot lat="0" lon="0" rev="18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Bribery/Corruption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724712" y="5227650"/>
              <a:ext cx="900845" cy="8141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isometricRightUp"/>
              <a:lightRig rig="soft" dir="t">
                <a:rot lat="0" lon="0" rev="198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14832" y="3643802"/>
              <a:ext cx="3265460" cy="81415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scene3d>
              <a:camera prst="isometricRightUp"/>
              <a:lightRig rig="soft" dir="t">
                <a:rot lat="0" lon="0" rev="18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Anonymous Shell Companies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724712" y="4489721"/>
              <a:ext cx="900845" cy="8141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isometricRightUp"/>
              <a:lightRig rig="soft" dir="t">
                <a:rot lat="0" lon="0" rev="186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84412" y="2900378"/>
              <a:ext cx="3498707" cy="81415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scene3d>
              <a:camera prst="isometricLeftDown"/>
              <a:lightRig rig="soft" dir="t">
                <a:rot lat="0" lon="0" rev="18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Money Laundering/TBML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24713" y="3762583"/>
              <a:ext cx="900845" cy="8141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scene3d>
              <a:camera prst="isometricRightUp"/>
              <a:lightRig rig="soft" dir="t">
                <a:rot lat="0" lon="0" rev="198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BBAD2B-1B34-46F9-9D9B-D3A83C348D55}"/>
                </a:ext>
              </a:extLst>
            </p:cNvPr>
            <p:cNvSpPr/>
            <p:nvPr/>
          </p:nvSpPr>
          <p:spPr>
            <a:xfrm>
              <a:off x="5865812" y="2057400"/>
              <a:ext cx="4006047" cy="814157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  <a:scene3d>
              <a:camera prst="isometricRightUp"/>
              <a:lightRig rig="soft" dir="t">
                <a:rot lat="0" lon="0" rev="18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Countering Fakes: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Regulatory/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Governance Gaps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D047FB-4F27-4020-B4CA-6B9EA7D45374}"/>
                </a:ext>
              </a:extLst>
            </p:cNvPr>
            <p:cNvSpPr/>
            <p:nvPr/>
          </p:nvSpPr>
          <p:spPr>
            <a:xfrm>
              <a:off x="5724712" y="3044450"/>
              <a:ext cx="900845" cy="81415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scene3d>
              <a:camera prst="isometricRightUp"/>
              <a:lightRig rig="soft" dir="t">
                <a:rot lat="0" lon="0" rev="186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8137253-FFAB-4D20-B868-1DB9369E8087}"/>
                </a:ext>
              </a:extLst>
            </p:cNvPr>
            <p:cNvSpPr/>
            <p:nvPr/>
          </p:nvSpPr>
          <p:spPr>
            <a:xfrm>
              <a:off x="1935965" y="1371600"/>
              <a:ext cx="4006047" cy="81415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isometricLeftDown"/>
              <a:lightRig rig="soft" dir="t">
                <a:rot lat="0" lon="0" rev="18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Illicit Trade/Illicit Economies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EC1B4E-4D12-42A9-8BFF-EDB1CB50445D}"/>
                </a:ext>
              </a:extLst>
            </p:cNvPr>
            <p:cNvSpPr/>
            <p:nvPr/>
          </p:nvSpPr>
          <p:spPr>
            <a:xfrm>
              <a:off x="5698892" y="2352392"/>
              <a:ext cx="1002309" cy="77876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scene3d>
              <a:camera prst="isometricRightUp"/>
              <a:lightRig rig="soft" dir="t">
                <a:rot lat="0" lon="0" rev="19800000"/>
              </a:lightRig>
            </a:scene3d>
            <a:sp3d extrusionH="9017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7269A1-9928-4B0C-A22E-349C79D0BD78}"/>
              </a:ext>
            </a:extLst>
          </p:cNvPr>
          <p:cNvGrpSpPr/>
          <p:nvPr/>
        </p:nvGrpSpPr>
        <p:grpSpPr>
          <a:xfrm>
            <a:off x="-59414" y="1345445"/>
            <a:ext cx="3973137" cy="1978221"/>
            <a:chOff x="1243643" y="3706656"/>
            <a:chExt cx="2509427" cy="197822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7C25E3A-6D4A-4462-BB5C-7553E09AC090}"/>
                </a:ext>
              </a:extLst>
            </p:cNvPr>
            <p:cNvSpPr txBox="1"/>
            <p:nvPr/>
          </p:nvSpPr>
          <p:spPr>
            <a:xfrm>
              <a:off x="1243643" y="4183504"/>
              <a:ext cx="2112752" cy="1501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Understanding harmful effects of illicit economies; collecting evidence of illicit trade; information-sharing across sectors; conduct joint and cross-border investigations and support calls for prosecution.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2BA3A2-5BED-4FC9-99E9-59BC579CB679}"/>
                </a:ext>
              </a:extLst>
            </p:cNvPr>
            <p:cNvSpPr txBox="1"/>
            <p:nvPr/>
          </p:nvSpPr>
          <p:spPr>
            <a:xfrm>
              <a:off x="1254773" y="3706656"/>
              <a:ext cx="2498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Impacts of Converging </a:t>
              </a:r>
            </a:p>
            <a:p>
              <a:r>
                <a:rPr lang="en-IN" sz="16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OC Threats in Illicit Spaces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700AD959-1DFF-40AF-BDA8-82143BAB4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339" y="514086"/>
            <a:ext cx="2063579" cy="115475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A329708-2EFA-4032-BD93-3DB57EB419E8}"/>
              </a:ext>
            </a:extLst>
          </p:cNvPr>
          <p:cNvSpPr txBox="1"/>
          <p:nvPr/>
        </p:nvSpPr>
        <p:spPr>
          <a:xfrm>
            <a:off x="-72996" y="5622294"/>
            <a:ext cx="47957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reality is that both corruption and illicit trade are threat multipliers in FTZs that ripple across borders and imperil democratic transparency and institutions and systems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vital for</a:t>
            </a:r>
            <a:r>
              <a:rPr lang="en-US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open, free, and just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markets/societies.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4983AB3-B636-48C4-95DB-195A2E41CA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184380"/>
              </p:ext>
            </p:extLst>
          </p:nvPr>
        </p:nvGraphicFramePr>
        <p:xfrm>
          <a:off x="1606377" y="1601138"/>
          <a:ext cx="8978641" cy="3960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0283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BE2FB-AFAB-4DF3-8A40-3FE407CF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345" y="623030"/>
            <a:ext cx="7587049" cy="1325563"/>
          </a:xfrm>
        </p:spPr>
        <p:txBody>
          <a:bodyPr>
            <a:normAutofit fontScale="90000"/>
          </a:bodyPr>
          <a:lstStyle/>
          <a:p>
            <a:br>
              <a:rPr lang="en-US" sz="6000" b="1" u="sng" dirty="0"/>
            </a:br>
            <a:r>
              <a:rPr lang="en-US" sz="6000" b="1" dirty="0"/>
              <a:t>   </a:t>
            </a:r>
            <a:r>
              <a:rPr lang="en-US" sz="6000" b="1" u="sng" dirty="0"/>
              <a:t>GORDIAN BLUEPRINT</a:t>
            </a:r>
            <a:br>
              <a:rPr lang="en-US" sz="6000" b="1" u="sng" dirty="0"/>
            </a:br>
            <a:r>
              <a:rPr lang="en-US" sz="3600" b="1" dirty="0"/>
              <a:t>Solving the perceived complex challenges</a:t>
            </a:r>
            <a:br>
              <a:rPr lang="en-US" sz="3600" b="1" dirty="0"/>
            </a:br>
            <a:r>
              <a:rPr lang="en-US" sz="3100" b="1" i="1" dirty="0">
                <a:solidFill>
                  <a:srgbClr val="00B0F0"/>
                </a:solidFill>
              </a:rPr>
              <a:t>Surfacing Criminal Networks Across Illicit Spaces</a:t>
            </a:r>
            <a:br>
              <a:rPr lang="en-US" sz="3600" b="1" dirty="0">
                <a:solidFill>
                  <a:srgbClr val="FF0000"/>
                </a:solidFill>
              </a:rPr>
            </a:br>
            <a:br>
              <a:rPr lang="en-US" sz="6000" b="1" u="sng" dirty="0"/>
            </a:br>
            <a:endParaRPr lang="en-US" sz="6000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799F1-FF97-48AE-BE36-B7000D718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946" y="116237"/>
            <a:ext cx="2998573" cy="17455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E7BD1C-D585-4B9A-A14A-C2C1A1506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0" y="0"/>
            <a:ext cx="2372497" cy="1705233"/>
          </a:xfrm>
          <a:prstGeom prst="rect">
            <a:avLst/>
          </a:prstGeom>
        </p:spPr>
      </p:pic>
      <p:pic>
        <p:nvPicPr>
          <p:cNvPr id="1040" name="Picture 16" descr="Connected-dots - Triangle, HD Png Download - kindpng">
            <a:extLst>
              <a:ext uri="{FF2B5EF4-FFF2-40B4-BE49-F238E27FC236}">
                <a16:creationId xmlns:a16="http://schemas.microsoft.com/office/drawing/2014/main" id="{22C72D35-8451-4C8F-A72F-9E26FD078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9" y="1861752"/>
            <a:ext cx="12192000" cy="499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D59190F-FE59-4CAD-8402-28200B0E44FE}"/>
              </a:ext>
            </a:extLst>
          </p:cNvPr>
          <p:cNvSpPr txBox="1">
            <a:spLocks/>
          </p:cNvSpPr>
          <p:nvPr/>
        </p:nvSpPr>
        <p:spPr>
          <a:xfrm>
            <a:off x="-32043" y="1697407"/>
            <a:ext cx="12224043" cy="5160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ICAIE: 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ntelligence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ollection,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nalyzed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actionable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ntelligence,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nforcement [Intel Packages]</a:t>
            </a: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Assessing Risk: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Free Trade Zones Risk Assessment Tool/13 Risk Factors [RUSI: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https://ftz-risk.rusi.org/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Mapping/Visualizing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Interconnected Threats In Ports, FTZs, Intermodal Ecosystems, Supply Chains [ICAIE Partners]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Precision Disruptions: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Leveraging Databases and Common Typologies [ICAIE Partners]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Identifying Illicit Spaces: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Geospatial Information Systems (GIS); Communications/Device Discovery[ICAIE Partners]</a:t>
            </a: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Surfacing Criminal Synaptic Nodes: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Influence Platforms/Social Network Analysis/Media [ICAIE Partners]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Surfacing Bad Actors, Enablers, and Facilitators: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TOC Network Analysis/Corruptive Influencers [ICAIE Partners]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Surfacing Illicit Routes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Intermodal/Trade Infrastructure, Distribution Systems, Supply Chains [ICAIE Partners]</a:t>
            </a: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Connecting the Dots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Document Forgery/e-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CofOrigins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/TBML/Valuations/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Misinvoicing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/Bills of Lading [GFI/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Sayari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Pinpointing Dirty Money/Financial Safe Havens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FININT/Digital Forensics/Financial Investigations [ICAIE Partners]</a:t>
            </a: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Full Spectrum Technologies: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AI/Federated Machine Learning/Risk Management Solutions [Consilient/SAS]</a:t>
            </a: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ICAIE Informational-Sharing DOLFIN Pod [K2 Integrity]: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Strengthening Trust, Prevention and Enforcement [ICAIE]</a:t>
            </a: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ICAIE Gordian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BluePrint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Actionable Intelligence; Disrupt Illicit Networks, Recoup Lost Market Value; </a:t>
            </a:r>
            <a:r>
              <a:rPr lang="en-US" sz="2000" b="1" dirty="0">
                <a:solidFill>
                  <a:srgbClr val="FF0000"/>
                </a:solidFill>
              </a:rPr>
              <a:t>PILOT CASES</a:t>
            </a:r>
          </a:p>
        </p:txBody>
      </p:sp>
    </p:spTree>
    <p:extLst>
      <p:ext uri="{BB962C8B-B14F-4D97-AF65-F5344CB8AC3E}">
        <p14:creationId xmlns:p14="http://schemas.microsoft.com/office/powerpoint/2010/main" val="3915712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9404</TotalTime>
  <Words>1105</Words>
  <Application>Microsoft Office PowerPoint</Application>
  <PresentationFormat>Widescreen</PresentationFormat>
  <Paragraphs>155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FuturaPT</vt:lpstr>
      <vt:lpstr>Helvetica</vt:lpstr>
      <vt:lpstr>Helvetica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Countering Risky &amp; Unruly “Illicit Spaces” Across FTZs</vt:lpstr>
      <vt:lpstr>    GORDIAN BLUEPRINT Solving the perceived complex challenges Surfacing Criminal Networks Across Illicit Spaces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Gonzalez Arechiga</dc:creator>
  <cp:lastModifiedBy>David Luna</cp:lastModifiedBy>
  <cp:revision>40</cp:revision>
  <dcterms:created xsi:type="dcterms:W3CDTF">2021-08-30T21:27:39Z</dcterms:created>
  <dcterms:modified xsi:type="dcterms:W3CDTF">2021-09-07T20:16:07Z</dcterms:modified>
</cp:coreProperties>
</file>